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75" r:id="rId7"/>
    <p:sldId id="276"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7" r:id="rId21"/>
    <p:sldId id="274" r:id="rId22"/>
  </p:sldIdLst>
  <p:sldSz cx="14630400" cy="8229600"/>
  <p:notesSz cx="8229600" cy="14630400"/>
  <p:embeddedFontLst>
    <p:embeddedFont>
      <p:font typeface="Inter"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95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75.png"/><Relationship Id="rId5" Type="http://schemas.openxmlformats.org/officeDocument/2006/relationships/hyperlink" Target="mailto:Vaddi.Naveen@aionos.ai" TargetMode="Externa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72321" y="371118"/>
            <a:ext cx="7607975" cy="421719"/>
          </a:xfrm>
          <a:prstGeom prst="rect">
            <a:avLst/>
          </a:prstGeom>
          <a:noFill/>
          <a:ln/>
        </p:spPr>
        <p:txBody>
          <a:bodyPr wrap="none" lIns="0" tIns="0" rIns="0" bIns="0" rtlCol="0" anchor="t"/>
          <a:lstStyle/>
          <a:p>
            <a:pPr marL="0" indent="0" algn="l">
              <a:lnSpc>
                <a:spcPts val="3300"/>
              </a:lnSpc>
              <a:buNone/>
            </a:pPr>
            <a:r>
              <a:rPr lang="en-US" sz="3500" dirty="0">
                <a:solidFill>
                  <a:srgbClr val="2C2926"/>
                </a:solidFill>
                <a:latin typeface="Bricolage Grotesque Semi Bold" pitchFamily="34" charset="0"/>
                <a:ea typeface="Bricolage Grotesque Semi Bold" pitchFamily="34" charset="-122"/>
                <a:cs typeface="Bricolage Grotesque Semi Bold" pitchFamily="34" charset="-120"/>
              </a:rPr>
              <a:t>Raw Materials 360: AI-Driven Mineral Targeting</a:t>
            </a:r>
            <a:endParaRPr lang="en-US" sz="3500" dirty="0"/>
          </a:p>
        </p:txBody>
      </p:sp>
      <p:pic>
        <p:nvPicPr>
          <p:cNvPr id="3" name="Image 0" descr="preencoded.png"/>
          <p:cNvPicPr>
            <a:picLocks noChangeAspect="1"/>
          </p:cNvPicPr>
          <p:nvPr/>
        </p:nvPicPr>
        <p:blipFill>
          <a:blip r:embed="rId3"/>
          <a:stretch>
            <a:fillRect/>
          </a:stretch>
        </p:blipFill>
        <p:spPr>
          <a:xfrm>
            <a:off x="472321" y="1062752"/>
            <a:ext cx="3374231" cy="2085380"/>
          </a:xfrm>
          <a:prstGeom prst="rect">
            <a:avLst/>
          </a:prstGeom>
        </p:spPr>
      </p:pic>
      <p:sp>
        <p:nvSpPr>
          <p:cNvPr id="4" name="Text 1"/>
          <p:cNvSpPr/>
          <p:nvPr/>
        </p:nvSpPr>
        <p:spPr>
          <a:xfrm>
            <a:off x="4015261" y="1387729"/>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Cutting-edge AI technology for mineral exploration</a:t>
            </a:r>
            <a:endParaRPr lang="en-US" dirty="0"/>
          </a:p>
        </p:txBody>
      </p:sp>
      <p:sp>
        <p:nvSpPr>
          <p:cNvPr id="5" name="Text 2"/>
          <p:cNvSpPr/>
          <p:nvPr/>
        </p:nvSpPr>
        <p:spPr>
          <a:xfrm>
            <a:off x="4015262" y="1842345"/>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Harnessing advanced algorithms to identify potential mineral sites.</a:t>
            </a:r>
            <a:endParaRPr lang="en-US" dirty="0"/>
          </a:p>
        </p:txBody>
      </p:sp>
      <p:sp>
        <p:nvSpPr>
          <p:cNvPr id="6" name="Text 3"/>
          <p:cNvSpPr/>
          <p:nvPr/>
        </p:nvSpPr>
        <p:spPr>
          <a:xfrm>
            <a:off x="4015263" y="2280880"/>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Improves efficiency and accuracy in resource detection.</a:t>
            </a:r>
            <a:endParaRPr lang="en-US" dirty="0"/>
          </a:p>
        </p:txBody>
      </p:sp>
      <p:pic>
        <p:nvPicPr>
          <p:cNvPr id="7" name="Image 1" descr="preencoded.png"/>
          <p:cNvPicPr>
            <a:picLocks noChangeAspect="1"/>
          </p:cNvPicPr>
          <p:nvPr/>
        </p:nvPicPr>
        <p:blipFill>
          <a:blip r:embed="rId4"/>
          <a:stretch>
            <a:fillRect/>
          </a:stretch>
        </p:blipFill>
        <p:spPr>
          <a:xfrm>
            <a:off x="472321" y="3418046"/>
            <a:ext cx="3374231" cy="2085380"/>
          </a:xfrm>
          <a:prstGeom prst="rect">
            <a:avLst/>
          </a:prstGeom>
        </p:spPr>
      </p:pic>
      <p:sp>
        <p:nvSpPr>
          <p:cNvPr id="8" name="Text 4"/>
          <p:cNvSpPr/>
          <p:nvPr/>
        </p:nvSpPr>
        <p:spPr>
          <a:xfrm>
            <a:off x="4015264" y="3418046"/>
            <a:ext cx="10142815" cy="215979"/>
          </a:xfrm>
          <a:prstGeom prst="rect">
            <a:avLst/>
          </a:prstGeom>
          <a:noFill/>
          <a:ln/>
        </p:spPr>
        <p:txBody>
          <a:bodyPr wrap="none" lIns="0" tIns="0" rIns="0" bIns="0" rtlCol="0" anchor="t"/>
          <a:lstStyle/>
          <a:p>
            <a:pPr marL="0" indent="0" algn="l">
              <a:lnSpc>
                <a:spcPts val="1700"/>
              </a:lnSpc>
              <a:buNone/>
            </a:pPr>
            <a:r>
              <a:rPr lang="en-US" sz="2800" b="1" dirty="0">
                <a:solidFill>
                  <a:srgbClr val="2C2926"/>
                </a:solidFill>
                <a:latin typeface="Inter" pitchFamily="34" charset="0"/>
                <a:ea typeface="Inter" pitchFamily="34" charset="-122"/>
                <a:cs typeface="Inter" pitchFamily="34" charset="-120"/>
              </a:rPr>
              <a:t>Welcome to IndiaAI Hackathon 2025</a:t>
            </a:r>
            <a:endParaRPr lang="en-US" sz="2800" dirty="0"/>
          </a:p>
        </p:txBody>
      </p:sp>
      <p:sp>
        <p:nvSpPr>
          <p:cNvPr id="9" name="Text 5"/>
          <p:cNvSpPr/>
          <p:nvPr/>
        </p:nvSpPr>
        <p:spPr>
          <a:xfrm>
            <a:off x="4015264" y="4266050"/>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Bringing innovators and technologists together for breakthroughs.</a:t>
            </a:r>
            <a:endParaRPr lang="en-US" dirty="0"/>
          </a:p>
        </p:txBody>
      </p:sp>
      <p:sp>
        <p:nvSpPr>
          <p:cNvPr id="10" name="Text 6"/>
          <p:cNvSpPr/>
          <p:nvPr/>
        </p:nvSpPr>
        <p:spPr>
          <a:xfrm>
            <a:off x="4015264" y="4716742"/>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Fostering collaboration in AI-powered geological solutions.</a:t>
            </a:r>
            <a:endParaRPr lang="en-US" dirty="0"/>
          </a:p>
        </p:txBody>
      </p:sp>
      <p:pic>
        <p:nvPicPr>
          <p:cNvPr id="11" name="Image 2" descr="preencoded.png"/>
          <p:cNvPicPr>
            <a:picLocks noChangeAspect="1"/>
          </p:cNvPicPr>
          <p:nvPr/>
        </p:nvPicPr>
        <p:blipFill>
          <a:blip r:embed="rId5"/>
          <a:stretch>
            <a:fillRect/>
          </a:stretch>
        </p:blipFill>
        <p:spPr>
          <a:xfrm>
            <a:off x="472321" y="5773341"/>
            <a:ext cx="3374231" cy="2085380"/>
          </a:xfrm>
          <a:prstGeom prst="rect">
            <a:avLst/>
          </a:prstGeom>
        </p:spPr>
      </p:pic>
      <p:sp>
        <p:nvSpPr>
          <p:cNvPr id="12" name="Text 7"/>
          <p:cNvSpPr/>
          <p:nvPr/>
        </p:nvSpPr>
        <p:spPr>
          <a:xfrm>
            <a:off x="4015264" y="5773341"/>
            <a:ext cx="10142815" cy="215979"/>
          </a:xfrm>
          <a:prstGeom prst="rect">
            <a:avLst/>
          </a:prstGeom>
          <a:noFill/>
          <a:ln/>
        </p:spPr>
        <p:txBody>
          <a:bodyPr wrap="none" lIns="0" tIns="0" rIns="0" bIns="0" rtlCol="0" anchor="t"/>
          <a:lstStyle/>
          <a:p>
            <a:pPr marL="0" indent="0" algn="l">
              <a:lnSpc>
                <a:spcPts val="1700"/>
              </a:lnSpc>
              <a:buNone/>
            </a:pPr>
            <a:r>
              <a:rPr lang="en-US" sz="2800" dirty="0">
                <a:solidFill>
                  <a:srgbClr val="2C2926"/>
                </a:solidFill>
                <a:latin typeface="Inter" pitchFamily="34" charset="0"/>
                <a:ea typeface="Inter" pitchFamily="34" charset="-122"/>
                <a:cs typeface="Inter" pitchFamily="34" charset="-120"/>
              </a:rPr>
              <a:t>Revolutionizing mineral prospecting through AI</a:t>
            </a:r>
            <a:endParaRPr lang="en-US" sz="2800" dirty="0"/>
          </a:p>
        </p:txBody>
      </p:sp>
      <p:sp>
        <p:nvSpPr>
          <p:cNvPr id="13" name="Text 8"/>
          <p:cNvSpPr/>
          <p:nvPr/>
        </p:nvSpPr>
        <p:spPr>
          <a:xfrm>
            <a:off x="4015260" y="6387255"/>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Combining geospatial data with machine learning models.</a:t>
            </a:r>
            <a:endParaRPr lang="en-US" dirty="0"/>
          </a:p>
        </p:txBody>
      </p:sp>
      <p:sp>
        <p:nvSpPr>
          <p:cNvPr id="14" name="Text 9"/>
          <p:cNvSpPr/>
          <p:nvPr/>
        </p:nvSpPr>
        <p:spPr>
          <a:xfrm>
            <a:off x="4015264" y="6816031"/>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Enabling data-driven decisions for sustainable mining.</a:t>
            </a:r>
            <a:endParaRPr lang="en-US" dirty="0"/>
          </a:p>
        </p:txBody>
      </p:sp>
      <p:sp>
        <p:nvSpPr>
          <p:cNvPr id="15" name="Rectangle 14">
            <a:extLst>
              <a:ext uri="{FF2B5EF4-FFF2-40B4-BE49-F238E27FC236}">
                <a16:creationId xmlns:a16="http://schemas.microsoft.com/office/drawing/2014/main" id="{1F460AEA-80E4-FD79-6208-3F7D40F261A8}"/>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41778"/>
            <a:ext cx="10062686"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Data Sources for Mineral Exploration</a:t>
            </a:r>
            <a:endParaRPr lang="en-US" sz="4450" dirty="0"/>
          </a:p>
        </p:txBody>
      </p:sp>
      <p:pic>
        <p:nvPicPr>
          <p:cNvPr id="3" name="Image 0" descr="preencoded.png"/>
          <p:cNvPicPr>
            <a:picLocks noChangeAspect="1"/>
          </p:cNvPicPr>
          <p:nvPr/>
        </p:nvPicPr>
        <p:blipFill>
          <a:blip r:embed="rId3"/>
          <a:stretch>
            <a:fillRect/>
          </a:stretch>
        </p:blipFill>
        <p:spPr>
          <a:xfrm>
            <a:off x="793790" y="3004185"/>
            <a:ext cx="3048000" cy="1883807"/>
          </a:xfrm>
          <a:prstGeom prst="rect">
            <a:avLst/>
          </a:prstGeom>
        </p:spPr>
      </p:pic>
      <p:sp>
        <p:nvSpPr>
          <p:cNvPr id="4" name="Text 1"/>
          <p:cNvSpPr/>
          <p:nvPr/>
        </p:nvSpPr>
        <p:spPr>
          <a:xfrm>
            <a:off x="793790" y="5171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Geological</a:t>
            </a:r>
            <a:endParaRPr lang="en-US" sz="2200" dirty="0"/>
          </a:p>
        </p:txBody>
      </p:sp>
      <p:sp>
        <p:nvSpPr>
          <p:cNvPr id="5" name="Text 2"/>
          <p:cNvSpPr/>
          <p:nvPr/>
        </p:nvSpPr>
        <p:spPr>
          <a:xfrm>
            <a:off x="793790" y="5661898"/>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Lithology, faults, folds, contacts</a:t>
            </a:r>
            <a:endParaRPr lang="en-US" sz="1750" dirty="0"/>
          </a:p>
        </p:txBody>
      </p:sp>
      <p:pic>
        <p:nvPicPr>
          <p:cNvPr id="6" name="Image 1" descr="preencoded.png"/>
          <p:cNvPicPr>
            <a:picLocks noChangeAspect="1"/>
          </p:cNvPicPr>
          <p:nvPr/>
        </p:nvPicPr>
        <p:blipFill>
          <a:blip r:embed="rId4"/>
          <a:stretch>
            <a:fillRect/>
          </a:stretch>
        </p:blipFill>
        <p:spPr>
          <a:xfrm>
            <a:off x="4125278" y="3004185"/>
            <a:ext cx="3048119" cy="1883807"/>
          </a:xfrm>
          <a:prstGeom prst="rect">
            <a:avLst/>
          </a:prstGeom>
        </p:spPr>
      </p:pic>
      <p:sp>
        <p:nvSpPr>
          <p:cNvPr id="7" name="Text 3"/>
          <p:cNvSpPr/>
          <p:nvPr/>
        </p:nvSpPr>
        <p:spPr>
          <a:xfrm>
            <a:off x="4125278" y="5171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Geophysical</a:t>
            </a:r>
            <a:endParaRPr lang="en-US" sz="2200" dirty="0"/>
          </a:p>
        </p:txBody>
      </p:sp>
      <p:sp>
        <p:nvSpPr>
          <p:cNvPr id="8" name="Text 4"/>
          <p:cNvSpPr/>
          <p:nvPr/>
        </p:nvSpPr>
        <p:spPr>
          <a:xfrm>
            <a:off x="4125278" y="5661898"/>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Magnetic, gravity, radiometric data</a:t>
            </a:r>
            <a:endParaRPr lang="en-US" sz="1750" dirty="0"/>
          </a:p>
        </p:txBody>
      </p:sp>
      <p:pic>
        <p:nvPicPr>
          <p:cNvPr id="9" name="Image 2" descr="preencoded.png"/>
          <p:cNvPicPr>
            <a:picLocks noChangeAspect="1"/>
          </p:cNvPicPr>
          <p:nvPr/>
        </p:nvPicPr>
        <p:blipFill>
          <a:blip r:embed="rId5"/>
          <a:stretch>
            <a:fillRect/>
          </a:stretch>
        </p:blipFill>
        <p:spPr>
          <a:xfrm>
            <a:off x="7456884" y="3004185"/>
            <a:ext cx="3048119" cy="1883807"/>
          </a:xfrm>
          <a:prstGeom prst="rect">
            <a:avLst/>
          </a:prstGeom>
        </p:spPr>
      </p:pic>
      <p:sp>
        <p:nvSpPr>
          <p:cNvPr id="10" name="Text 5"/>
          <p:cNvSpPr/>
          <p:nvPr/>
        </p:nvSpPr>
        <p:spPr>
          <a:xfrm>
            <a:off x="7456884" y="5171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Geochemical</a:t>
            </a:r>
            <a:endParaRPr lang="en-US" sz="2200" dirty="0"/>
          </a:p>
        </p:txBody>
      </p:sp>
      <p:sp>
        <p:nvSpPr>
          <p:cNvPr id="11" name="Text 6"/>
          <p:cNvSpPr/>
          <p:nvPr/>
        </p:nvSpPr>
        <p:spPr>
          <a:xfrm>
            <a:off x="7456884" y="5661898"/>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Surface and subsurface sample assays</a:t>
            </a:r>
            <a:endParaRPr lang="en-US" sz="1750" dirty="0"/>
          </a:p>
        </p:txBody>
      </p:sp>
      <p:pic>
        <p:nvPicPr>
          <p:cNvPr id="12" name="Image 3" descr="preencoded.png"/>
          <p:cNvPicPr>
            <a:picLocks noChangeAspect="1"/>
          </p:cNvPicPr>
          <p:nvPr/>
        </p:nvPicPr>
        <p:blipFill>
          <a:blip r:embed="rId6"/>
          <a:stretch>
            <a:fillRect/>
          </a:stretch>
        </p:blipFill>
        <p:spPr>
          <a:xfrm>
            <a:off x="10788491" y="3004185"/>
            <a:ext cx="3048119" cy="1883807"/>
          </a:xfrm>
          <a:prstGeom prst="rect">
            <a:avLst/>
          </a:prstGeom>
        </p:spPr>
      </p:pic>
      <p:sp>
        <p:nvSpPr>
          <p:cNvPr id="13" name="Text 7"/>
          <p:cNvSpPr/>
          <p:nvPr/>
        </p:nvSpPr>
        <p:spPr>
          <a:xfrm>
            <a:off x="10788491" y="5171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Remote Sensing</a:t>
            </a:r>
            <a:endParaRPr lang="en-US" sz="2200" dirty="0"/>
          </a:p>
        </p:txBody>
      </p:sp>
      <p:sp>
        <p:nvSpPr>
          <p:cNvPr id="14" name="Text 8"/>
          <p:cNvSpPr/>
          <p:nvPr/>
        </p:nvSpPr>
        <p:spPr>
          <a:xfrm>
            <a:off x="10788491" y="5661898"/>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Satellite imagery (Sentinel, ASTER)</a:t>
            </a:r>
            <a:endParaRPr lang="en-US" sz="1750" dirty="0"/>
          </a:p>
        </p:txBody>
      </p:sp>
      <p:sp>
        <p:nvSpPr>
          <p:cNvPr id="15" name="Rectangle 14">
            <a:extLst>
              <a:ext uri="{FF2B5EF4-FFF2-40B4-BE49-F238E27FC236}">
                <a16:creationId xmlns:a16="http://schemas.microsoft.com/office/drawing/2014/main" id="{EDB46367-8923-AA52-C96F-563D54932FCD}"/>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6461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Data Preprocessing</a:t>
            </a:r>
            <a:endParaRPr lang="en-US" sz="4450" dirty="0"/>
          </a:p>
        </p:txBody>
      </p:sp>
      <p:pic>
        <p:nvPicPr>
          <p:cNvPr id="3" name="Image 0" descr="preencoded.png"/>
          <p:cNvPicPr>
            <a:picLocks noChangeAspect="1"/>
          </p:cNvPicPr>
          <p:nvPr/>
        </p:nvPicPr>
        <p:blipFill>
          <a:blip r:embed="rId3"/>
          <a:stretch>
            <a:fillRect/>
          </a:stretch>
        </p:blipFill>
        <p:spPr>
          <a:xfrm>
            <a:off x="793790" y="2827020"/>
            <a:ext cx="3048000" cy="1883807"/>
          </a:xfrm>
          <a:prstGeom prst="rect">
            <a:avLst/>
          </a:prstGeom>
        </p:spPr>
      </p:pic>
      <p:sp>
        <p:nvSpPr>
          <p:cNvPr id="4" name="Text 1"/>
          <p:cNvSpPr/>
          <p:nvPr/>
        </p:nvSpPr>
        <p:spPr>
          <a:xfrm>
            <a:off x="793790" y="4994315"/>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Coordinate Transformation</a:t>
            </a:r>
            <a:endParaRPr lang="en-US" sz="2200" dirty="0"/>
          </a:p>
        </p:txBody>
      </p:sp>
      <p:sp>
        <p:nvSpPr>
          <p:cNvPr id="5" name="Text 2"/>
          <p:cNvSpPr/>
          <p:nvPr/>
        </p:nvSpPr>
        <p:spPr>
          <a:xfrm>
            <a:off x="793790" y="5839063"/>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Data converted into a unified projection system</a:t>
            </a:r>
            <a:endParaRPr lang="en-US" sz="1750" dirty="0"/>
          </a:p>
        </p:txBody>
      </p:sp>
      <p:pic>
        <p:nvPicPr>
          <p:cNvPr id="6" name="Image 1" descr="preencoded.png"/>
          <p:cNvPicPr>
            <a:picLocks noChangeAspect="1"/>
          </p:cNvPicPr>
          <p:nvPr/>
        </p:nvPicPr>
        <p:blipFill>
          <a:blip r:embed="rId4"/>
          <a:stretch>
            <a:fillRect/>
          </a:stretch>
        </p:blipFill>
        <p:spPr>
          <a:xfrm>
            <a:off x="4125278" y="2827020"/>
            <a:ext cx="3048119" cy="1883807"/>
          </a:xfrm>
          <a:prstGeom prst="rect">
            <a:avLst/>
          </a:prstGeom>
        </p:spPr>
      </p:pic>
      <p:sp>
        <p:nvSpPr>
          <p:cNvPr id="7" name="Text 3"/>
          <p:cNvSpPr/>
          <p:nvPr/>
        </p:nvSpPr>
        <p:spPr>
          <a:xfrm>
            <a:off x="4125278" y="499431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Missing Values &amp; Noise</a:t>
            </a:r>
            <a:endParaRPr lang="en-US" sz="2200" dirty="0"/>
          </a:p>
        </p:txBody>
      </p:sp>
      <p:sp>
        <p:nvSpPr>
          <p:cNvPr id="8" name="Text 4"/>
          <p:cNvSpPr/>
          <p:nvPr/>
        </p:nvSpPr>
        <p:spPr>
          <a:xfrm>
            <a:off x="4125278" y="583906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Cleaning and filtering to enhance data quality</a:t>
            </a:r>
            <a:endParaRPr lang="en-US" sz="1750" dirty="0"/>
          </a:p>
        </p:txBody>
      </p:sp>
      <p:pic>
        <p:nvPicPr>
          <p:cNvPr id="9" name="Image 2" descr="preencoded.png"/>
          <p:cNvPicPr>
            <a:picLocks noChangeAspect="1"/>
          </p:cNvPicPr>
          <p:nvPr/>
        </p:nvPicPr>
        <p:blipFill>
          <a:blip r:embed="rId5"/>
          <a:stretch>
            <a:fillRect/>
          </a:stretch>
        </p:blipFill>
        <p:spPr>
          <a:xfrm>
            <a:off x="7456884" y="2827020"/>
            <a:ext cx="3048119" cy="1883807"/>
          </a:xfrm>
          <a:prstGeom prst="rect">
            <a:avLst/>
          </a:prstGeom>
        </p:spPr>
      </p:pic>
      <p:sp>
        <p:nvSpPr>
          <p:cNvPr id="10" name="Text 5"/>
          <p:cNvSpPr/>
          <p:nvPr/>
        </p:nvSpPr>
        <p:spPr>
          <a:xfrm>
            <a:off x="7456884"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Normalization</a:t>
            </a:r>
            <a:endParaRPr lang="en-US" sz="2200" dirty="0"/>
          </a:p>
        </p:txBody>
      </p:sp>
      <p:sp>
        <p:nvSpPr>
          <p:cNvPr id="11" name="Text 6"/>
          <p:cNvSpPr/>
          <p:nvPr/>
        </p:nvSpPr>
        <p:spPr>
          <a:xfrm>
            <a:off x="7456884" y="548473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Standardizing feature values for consistency</a:t>
            </a:r>
            <a:endParaRPr lang="en-US" sz="1750" dirty="0"/>
          </a:p>
        </p:txBody>
      </p:sp>
      <p:pic>
        <p:nvPicPr>
          <p:cNvPr id="12" name="Image 3" descr="preencoded.png"/>
          <p:cNvPicPr>
            <a:picLocks noChangeAspect="1"/>
          </p:cNvPicPr>
          <p:nvPr/>
        </p:nvPicPr>
        <p:blipFill>
          <a:blip r:embed="rId6"/>
          <a:stretch>
            <a:fillRect/>
          </a:stretch>
        </p:blipFill>
        <p:spPr>
          <a:xfrm>
            <a:off x="10788491" y="2827020"/>
            <a:ext cx="3048119" cy="1883807"/>
          </a:xfrm>
          <a:prstGeom prst="rect">
            <a:avLst/>
          </a:prstGeom>
        </p:spPr>
      </p:pic>
      <p:sp>
        <p:nvSpPr>
          <p:cNvPr id="13" name="Text 7"/>
          <p:cNvSpPr/>
          <p:nvPr/>
        </p:nvSpPr>
        <p:spPr>
          <a:xfrm>
            <a:off x="10788491"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Resampling</a:t>
            </a:r>
            <a:endParaRPr lang="en-US" sz="2200" dirty="0"/>
          </a:p>
        </p:txBody>
      </p:sp>
      <p:sp>
        <p:nvSpPr>
          <p:cNvPr id="14" name="Text 8"/>
          <p:cNvSpPr/>
          <p:nvPr/>
        </p:nvSpPr>
        <p:spPr>
          <a:xfrm>
            <a:off x="10788491" y="548473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Aligning datasets to a common resolution</a:t>
            </a:r>
            <a:endParaRPr lang="en-US" sz="1750" dirty="0"/>
          </a:p>
        </p:txBody>
      </p:sp>
      <p:sp>
        <p:nvSpPr>
          <p:cNvPr id="15" name="Rectangle 14">
            <a:extLst>
              <a:ext uri="{FF2B5EF4-FFF2-40B4-BE49-F238E27FC236}">
                <a16:creationId xmlns:a16="http://schemas.microsoft.com/office/drawing/2014/main" id="{1E8D0176-3296-FF72-E011-9D84BBAFAFB1}"/>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6032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Feature Engineering</a:t>
            </a:r>
            <a:endParaRPr lang="en-US" sz="4450" dirty="0"/>
          </a:p>
        </p:txBody>
      </p:sp>
      <p:pic>
        <p:nvPicPr>
          <p:cNvPr id="3" name="Image 0" descr="preencoded.png"/>
          <p:cNvPicPr>
            <a:picLocks noChangeAspect="1"/>
          </p:cNvPicPr>
          <p:nvPr/>
        </p:nvPicPr>
        <p:blipFill>
          <a:blip r:embed="rId3"/>
          <a:stretch>
            <a:fillRect/>
          </a:stretch>
        </p:blipFill>
        <p:spPr>
          <a:xfrm>
            <a:off x="793790" y="2822734"/>
            <a:ext cx="3048000" cy="1883807"/>
          </a:xfrm>
          <a:prstGeom prst="rect">
            <a:avLst/>
          </a:prstGeom>
        </p:spPr>
      </p:pic>
      <p:sp>
        <p:nvSpPr>
          <p:cNvPr id="4" name="Text 1"/>
          <p:cNvSpPr/>
          <p:nvPr/>
        </p:nvSpPr>
        <p:spPr>
          <a:xfrm>
            <a:off x="793790" y="49900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Structural Indices</a:t>
            </a:r>
            <a:endParaRPr lang="en-US" sz="2200" dirty="0"/>
          </a:p>
        </p:txBody>
      </p:sp>
      <p:sp>
        <p:nvSpPr>
          <p:cNvPr id="5" name="Text 2"/>
          <p:cNvSpPr/>
          <p:nvPr/>
        </p:nvSpPr>
        <p:spPr>
          <a:xfrm>
            <a:off x="793790" y="5480447"/>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Measurements of geological complexity</a:t>
            </a:r>
            <a:endParaRPr lang="en-US" sz="1750" dirty="0"/>
          </a:p>
        </p:txBody>
      </p:sp>
      <p:pic>
        <p:nvPicPr>
          <p:cNvPr id="6" name="Image 1" descr="preencoded.png"/>
          <p:cNvPicPr>
            <a:picLocks noChangeAspect="1"/>
          </p:cNvPicPr>
          <p:nvPr/>
        </p:nvPicPr>
        <p:blipFill>
          <a:blip r:embed="rId4"/>
          <a:stretch>
            <a:fillRect/>
          </a:stretch>
        </p:blipFill>
        <p:spPr>
          <a:xfrm>
            <a:off x="4125278" y="2822734"/>
            <a:ext cx="3048119" cy="1883807"/>
          </a:xfrm>
          <a:prstGeom prst="rect">
            <a:avLst/>
          </a:prstGeom>
        </p:spPr>
      </p:pic>
      <p:sp>
        <p:nvSpPr>
          <p:cNvPr id="7" name="Text 3"/>
          <p:cNvSpPr/>
          <p:nvPr/>
        </p:nvSpPr>
        <p:spPr>
          <a:xfrm>
            <a:off x="4125278" y="4990028"/>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Radiometric Anomalies</a:t>
            </a:r>
            <a:endParaRPr lang="en-US" sz="2200" dirty="0"/>
          </a:p>
        </p:txBody>
      </p:sp>
      <p:sp>
        <p:nvSpPr>
          <p:cNvPr id="8" name="Text 4"/>
          <p:cNvSpPr/>
          <p:nvPr/>
        </p:nvSpPr>
        <p:spPr>
          <a:xfrm>
            <a:off x="4125278" y="583477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Uranium, Thorium, and Potassium signatures</a:t>
            </a:r>
            <a:endParaRPr lang="en-US" sz="1750" dirty="0"/>
          </a:p>
        </p:txBody>
      </p:sp>
      <p:pic>
        <p:nvPicPr>
          <p:cNvPr id="9" name="Image 2" descr="preencoded.png"/>
          <p:cNvPicPr>
            <a:picLocks noChangeAspect="1"/>
          </p:cNvPicPr>
          <p:nvPr/>
        </p:nvPicPr>
        <p:blipFill>
          <a:blip r:embed="rId5"/>
          <a:stretch>
            <a:fillRect/>
          </a:stretch>
        </p:blipFill>
        <p:spPr>
          <a:xfrm>
            <a:off x="7456884" y="2822734"/>
            <a:ext cx="3048119" cy="1883807"/>
          </a:xfrm>
          <a:prstGeom prst="rect">
            <a:avLst/>
          </a:prstGeom>
        </p:spPr>
      </p:pic>
      <p:sp>
        <p:nvSpPr>
          <p:cNvPr id="10" name="Text 5"/>
          <p:cNvSpPr/>
          <p:nvPr/>
        </p:nvSpPr>
        <p:spPr>
          <a:xfrm>
            <a:off x="7456884" y="49900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Magnetic Gradients</a:t>
            </a:r>
            <a:endParaRPr lang="en-US" sz="2200" dirty="0"/>
          </a:p>
        </p:txBody>
      </p:sp>
      <p:sp>
        <p:nvSpPr>
          <p:cNvPr id="11" name="Text 6"/>
          <p:cNvSpPr/>
          <p:nvPr/>
        </p:nvSpPr>
        <p:spPr>
          <a:xfrm>
            <a:off x="7456884" y="548044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Derivative maps highlighting magnetic variations</a:t>
            </a:r>
            <a:endParaRPr lang="en-US" sz="1750" dirty="0"/>
          </a:p>
        </p:txBody>
      </p:sp>
      <p:pic>
        <p:nvPicPr>
          <p:cNvPr id="12" name="Image 3" descr="preencoded.png"/>
          <p:cNvPicPr>
            <a:picLocks noChangeAspect="1"/>
          </p:cNvPicPr>
          <p:nvPr/>
        </p:nvPicPr>
        <p:blipFill>
          <a:blip r:embed="rId6"/>
          <a:stretch>
            <a:fillRect/>
          </a:stretch>
        </p:blipFill>
        <p:spPr>
          <a:xfrm>
            <a:off x="10788491" y="2822734"/>
            <a:ext cx="3048119" cy="1883807"/>
          </a:xfrm>
          <a:prstGeom prst="rect">
            <a:avLst/>
          </a:prstGeom>
        </p:spPr>
      </p:pic>
      <p:sp>
        <p:nvSpPr>
          <p:cNvPr id="13" name="Text 7"/>
          <p:cNvSpPr/>
          <p:nvPr/>
        </p:nvSpPr>
        <p:spPr>
          <a:xfrm>
            <a:off x="10788491" y="4990028"/>
            <a:ext cx="3018234"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Geochemical Patterns</a:t>
            </a:r>
            <a:endParaRPr lang="en-US" sz="2200" dirty="0"/>
          </a:p>
        </p:txBody>
      </p:sp>
      <p:sp>
        <p:nvSpPr>
          <p:cNvPr id="14" name="Text 8"/>
          <p:cNvSpPr/>
          <p:nvPr/>
        </p:nvSpPr>
        <p:spPr>
          <a:xfrm>
            <a:off x="10788491" y="5480447"/>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Zoning and element associations in geochemistry</a:t>
            </a:r>
            <a:endParaRPr lang="en-US" sz="1750" dirty="0"/>
          </a:p>
        </p:txBody>
      </p:sp>
      <p:sp>
        <p:nvSpPr>
          <p:cNvPr id="15" name="Rectangle 14">
            <a:extLst>
              <a:ext uri="{FF2B5EF4-FFF2-40B4-BE49-F238E27FC236}">
                <a16:creationId xmlns:a16="http://schemas.microsoft.com/office/drawing/2014/main" id="{61F2170F-8FC6-8F7A-4D3E-454405785E6B}"/>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664613"/>
            <a:ext cx="7170063"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AI/ML Modelling Workflow</a:t>
            </a:r>
            <a:endParaRPr lang="en-US" sz="4450" dirty="0"/>
          </a:p>
        </p:txBody>
      </p:sp>
      <p:pic>
        <p:nvPicPr>
          <p:cNvPr id="3" name="Image 0" descr="preencoded.png"/>
          <p:cNvPicPr>
            <a:picLocks noChangeAspect="1"/>
          </p:cNvPicPr>
          <p:nvPr/>
        </p:nvPicPr>
        <p:blipFill>
          <a:blip r:embed="rId3"/>
          <a:stretch>
            <a:fillRect/>
          </a:stretch>
        </p:blipFill>
        <p:spPr>
          <a:xfrm>
            <a:off x="793790" y="2827020"/>
            <a:ext cx="3048000" cy="1883807"/>
          </a:xfrm>
          <a:prstGeom prst="rect">
            <a:avLst/>
          </a:prstGeom>
        </p:spPr>
      </p:pic>
      <p:sp>
        <p:nvSpPr>
          <p:cNvPr id="4" name="Text 1"/>
          <p:cNvSpPr/>
          <p:nvPr/>
        </p:nvSpPr>
        <p:spPr>
          <a:xfrm>
            <a:off x="793790" y="4994315"/>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Data Curation and Fusion</a:t>
            </a:r>
            <a:endParaRPr lang="en-US" sz="2200" dirty="0"/>
          </a:p>
        </p:txBody>
      </p:sp>
      <p:sp>
        <p:nvSpPr>
          <p:cNvPr id="5" name="Text 2"/>
          <p:cNvSpPr/>
          <p:nvPr/>
        </p:nvSpPr>
        <p:spPr>
          <a:xfrm>
            <a:off x="793790" y="5839063"/>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Integrating diverse data sources</a:t>
            </a:r>
            <a:endParaRPr lang="en-US" sz="1750" dirty="0"/>
          </a:p>
        </p:txBody>
      </p:sp>
      <p:pic>
        <p:nvPicPr>
          <p:cNvPr id="6" name="Image 1" descr="preencoded.png"/>
          <p:cNvPicPr>
            <a:picLocks noChangeAspect="1"/>
          </p:cNvPicPr>
          <p:nvPr/>
        </p:nvPicPr>
        <p:blipFill>
          <a:blip r:embed="rId4"/>
          <a:stretch>
            <a:fillRect/>
          </a:stretch>
        </p:blipFill>
        <p:spPr>
          <a:xfrm>
            <a:off x="4125278" y="2827020"/>
            <a:ext cx="3048119" cy="1883807"/>
          </a:xfrm>
          <a:prstGeom prst="rect">
            <a:avLst/>
          </a:prstGeom>
        </p:spPr>
      </p:pic>
      <p:sp>
        <p:nvSpPr>
          <p:cNvPr id="7" name="Text 3"/>
          <p:cNvSpPr/>
          <p:nvPr/>
        </p:nvSpPr>
        <p:spPr>
          <a:xfrm>
            <a:off x="4125278"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Feature Extraction</a:t>
            </a:r>
            <a:endParaRPr lang="en-US" sz="2200" dirty="0"/>
          </a:p>
        </p:txBody>
      </p:sp>
      <p:sp>
        <p:nvSpPr>
          <p:cNvPr id="8" name="Text 4"/>
          <p:cNvSpPr/>
          <p:nvPr/>
        </p:nvSpPr>
        <p:spPr>
          <a:xfrm>
            <a:off x="4125278" y="5484733"/>
            <a:ext cx="3048119"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Identifying critical indicators</a:t>
            </a:r>
            <a:endParaRPr lang="en-US" sz="1750" dirty="0"/>
          </a:p>
        </p:txBody>
      </p:sp>
      <p:pic>
        <p:nvPicPr>
          <p:cNvPr id="9" name="Image 2" descr="preencoded.png"/>
          <p:cNvPicPr>
            <a:picLocks noChangeAspect="1"/>
          </p:cNvPicPr>
          <p:nvPr/>
        </p:nvPicPr>
        <p:blipFill>
          <a:blip r:embed="rId5"/>
          <a:stretch>
            <a:fillRect/>
          </a:stretch>
        </p:blipFill>
        <p:spPr>
          <a:xfrm>
            <a:off x="7456884" y="2827020"/>
            <a:ext cx="3048119" cy="1883807"/>
          </a:xfrm>
          <a:prstGeom prst="rect">
            <a:avLst/>
          </a:prstGeom>
        </p:spPr>
      </p:pic>
      <p:sp>
        <p:nvSpPr>
          <p:cNvPr id="10" name="Text 5"/>
          <p:cNvSpPr/>
          <p:nvPr/>
        </p:nvSpPr>
        <p:spPr>
          <a:xfrm>
            <a:off x="7456884"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Training AI Models</a:t>
            </a:r>
            <a:endParaRPr lang="en-US" sz="2200" dirty="0"/>
          </a:p>
        </p:txBody>
      </p:sp>
      <p:sp>
        <p:nvSpPr>
          <p:cNvPr id="11" name="Text 6"/>
          <p:cNvSpPr/>
          <p:nvPr/>
        </p:nvSpPr>
        <p:spPr>
          <a:xfrm>
            <a:off x="7456884" y="548473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Random Forest, CNNs, and Autoencoders</a:t>
            </a:r>
            <a:endParaRPr lang="en-US" sz="1750" dirty="0"/>
          </a:p>
        </p:txBody>
      </p:sp>
      <p:pic>
        <p:nvPicPr>
          <p:cNvPr id="12" name="Image 3" descr="preencoded.png"/>
          <p:cNvPicPr>
            <a:picLocks noChangeAspect="1"/>
          </p:cNvPicPr>
          <p:nvPr/>
        </p:nvPicPr>
        <p:blipFill>
          <a:blip r:embed="rId6"/>
          <a:stretch>
            <a:fillRect/>
          </a:stretch>
        </p:blipFill>
        <p:spPr>
          <a:xfrm>
            <a:off x="10788491" y="2827020"/>
            <a:ext cx="3048119" cy="1883807"/>
          </a:xfrm>
          <a:prstGeom prst="rect">
            <a:avLst/>
          </a:prstGeom>
        </p:spPr>
      </p:pic>
      <p:sp>
        <p:nvSpPr>
          <p:cNvPr id="13" name="Text 7"/>
          <p:cNvSpPr/>
          <p:nvPr/>
        </p:nvSpPr>
        <p:spPr>
          <a:xfrm>
            <a:off x="10788491" y="499431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Prediction and Scoring</a:t>
            </a:r>
            <a:endParaRPr lang="en-US" sz="2200" dirty="0"/>
          </a:p>
        </p:txBody>
      </p:sp>
      <p:sp>
        <p:nvSpPr>
          <p:cNvPr id="14" name="Text 8"/>
          <p:cNvSpPr/>
          <p:nvPr/>
        </p:nvSpPr>
        <p:spPr>
          <a:xfrm>
            <a:off x="10788491" y="583906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Confidence-based evaluation</a:t>
            </a:r>
            <a:endParaRPr lang="en-US" sz="1750" dirty="0"/>
          </a:p>
        </p:txBody>
      </p:sp>
      <p:sp>
        <p:nvSpPr>
          <p:cNvPr id="15" name="Rectangle 14">
            <a:extLst>
              <a:ext uri="{FF2B5EF4-FFF2-40B4-BE49-F238E27FC236}">
                <a16:creationId xmlns:a16="http://schemas.microsoft.com/office/drawing/2014/main" id="{9E423C8B-AB2E-8241-8AF9-6DF61259FE5B}"/>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9864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Depth Modelling</a:t>
            </a:r>
            <a:endParaRPr lang="en-US" sz="4450" dirty="0"/>
          </a:p>
        </p:txBody>
      </p:sp>
      <p:pic>
        <p:nvPicPr>
          <p:cNvPr id="3" name="Image 0" descr="preencoded.png"/>
          <p:cNvPicPr>
            <a:picLocks noChangeAspect="1"/>
          </p:cNvPicPr>
          <p:nvPr/>
        </p:nvPicPr>
        <p:blipFill>
          <a:blip r:embed="rId3"/>
          <a:stretch>
            <a:fillRect/>
          </a:stretch>
        </p:blipFill>
        <p:spPr>
          <a:xfrm>
            <a:off x="793790" y="2661047"/>
            <a:ext cx="4158615" cy="2570202"/>
          </a:xfrm>
          <a:prstGeom prst="rect">
            <a:avLst/>
          </a:prstGeom>
        </p:spPr>
      </p:pic>
      <p:sp>
        <p:nvSpPr>
          <p:cNvPr id="4" name="Text 1"/>
          <p:cNvSpPr/>
          <p:nvPr/>
        </p:nvSpPr>
        <p:spPr>
          <a:xfrm>
            <a:off x="793790" y="5514737"/>
            <a:ext cx="2934653"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3D Geological Models</a:t>
            </a:r>
            <a:endParaRPr lang="en-US" sz="2200" dirty="0"/>
          </a:p>
        </p:txBody>
      </p:sp>
      <p:sp>
        <p:nvSpPr>
          <p:cNvPr id="5" name="Text 2"/>
          <p:cNvSpPr/>
          <p:nvPr/>
        </p:nvSpPr>
        <p:spPr>
          <a:xfrm>
            <a:off x="793790" y="600515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Constructed from borehole data using geophysical inversion</a:t>
            </a:r>
            <a:endParaRPr lang="en-US" sz="1750" dirty="0"/>
          </a:p>
        </p:txBody>
      </p:sp>
      <p:pic>
        <p:nvPicPr>
          <p:cNvPr id="6" name="Image 1" descr="preencoded.png"/>
          <p:cNvPicPr>
            <a:picLocks noChangeAspect="1"/>
          </p:cNvPicPr>
          <p:nvPr/>
        </p:nvPicPr>
        <p:blipFill>
          <a:blip r:embed="rId4"/>
          <a:stretch>
            <a:fillRect/>
          </a:stretch>
        </p:blipFill>
        <p:spPr>
          <a:xfrm>
            <a:off x="5235893" y="2661047"/>
            <a:ext cx="4158615" cy="2570202"/>
          </a:xfrm>
          <a:prstGeom prst="rect">
            <a:avLst/>
          </a:prstGeom>
        </p:spPr>
      </p:pic>
      <p:sp>
        <p:nvSpPr>
          <p:cNvPr id="7" name="Text 3"/>
          <p:cNvSpPr/>
          <p:nvPr/>
        </p:nvSpPr>
        <p:spPr>
          <a:xfrm>
            <a:off x="5235893" y="55147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ML-Based Inversion</a:t>
            </a:r>
            <a:endParaRPr lang="en-US" sz="2200" dirty="0"/>
          </a:p>
        </p:txBody>
      </p:sp>
      <p:sp>
        <p:nvSpPr>
          <p:cNvPr id="8" name="Text 4"/>
          <p:cNvSpPr/>
          <p:nvPr/>
        </p:nvSpPr>
        <p:spPr>
          <a:xfrm>
            <a:off x="5235893" y="600515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Detecting deep-seated targets with machine learning algorithms</a:t>
            </a:r>
            <a:endParaRPr lang="en-US" sz="1750" dirty="0"/>
          </a:p>
        </p:txBody>
      </p:sp>
      <p:pic>
        <p:nvPicPr>
          <p:cNvPr id="9" name="Image 2" descr="preencoded.png"/>
          <p:cNvPicPr>
            <a:picLocks noChangeAspect="1"/>
          </p:cNvPicPr>
          <p:nvPr/>
        </p:nvPicPr>
        <p:blipFill>
          <a:blip r:embed="rId5"/>
          <a:stretch>
            <a:fillRect/>
          </a:stretch>
        </p:blipFill>
        <p:spPr>
          <a:xfrm>
            <a:off x="9677995" y="2661047"/>
            <a:ext cx="4158615" cy="2570202"/>
          </a:xfrm>
          <a:prstGeom prst="rect">
            <a:avLst/>
          </a:prstGeom>
        </p:spPr>
      </p:pic>
      <p:sp>
        <p:nvSpPr>
          <p:cNvPr id="10" name="Text 5"/>
          <p:cNvSpPr/>
          <p:nvPr/>
        </p:nvSpPr>
        <p:spPr>
          <a:xfrm>
            <a:off x="9677995" y="5514737"/>
            <a:ext cx="3144322"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Integrated Depth Maps</a:t>
            </a:r>
            <a:endParaRPr lang="en-US" sz="2200" dirty="0"/>
          </a:p>
        </p:txBody>
      </p:sp>
      <p:sp>
        <p:nvSpPr>
          <p:cNvPr id="11" name="Text 6"/>
          <p:cNvSpPr/>
          <p:nvPr/>
        </p:nvSpPr>
        <p:spPr>
          <a:xfrm>
            <a:off x="9677995" y="600515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Visual correlation of surface and subsurface features in 3D</a:t>
            </a:r>
            <a:endParaRPr lang="en-US" sz="1750" dirty="0"/>
          </a:p>
        </p:txBody>
      </p:sp>
      <p:sp>
        <p:nvSpPr>
          <p:cNvPr id="12" name="Rectangle 11">
            <a:extLst>
              <a:ext uri="{FF2B5EF4-FFF2-40B4-BE49-F238E27FC236}">
                <a16:creationId xmlns:a16="http://schemas.microsoft.com/office/drawing/2014/main" id="{9329D638-4E0E-C0D1-6B6D-66BC1741E144}"/>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498640"/>
            <a:ext cx="6610945"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Predictive Mineral Maps</a:t>
            </a:r>
            <a:endParaRPr lang="en-US" sz="4450" dirty="0"/>
          </a:p>
        </p:txBody>
      </p:sp>
      <p:pic>
        <p:nvPicPr>
          <p:cNvPr id="3" name="Image 0" descr="preencoded.png"/>
          <p:cNvPicPr>
            <a:picLocks noChangeAspect="1"/>
          </p:cNvPicPr>
          <p:nvPr/>
        </p:nvPicPr>
        <p:blipFill>
          <a:blip r:embed="rId3"/>
          <a:stretch>
            <a:fillRect/>
          </a:stretch>
        </p:blipFill>
        <p:spPr>
          <a:xfrm>
            <a:off x="793790" y="2661047"/>
            <a:ext cx="4158615" cy="2570202"/>
          </a:xfrm>
          <a:prstGeom prst="rect">
            <a:avLst/>
          </a:prstGeom>
        </p:spPr>
      </p:pic>
      <p:sp>
        <p:nvSpPr>
          <p:cNvPr id="4" name="Text 1"/>
          <p:cNvSpPr/>
          <p:nvPr/>
        </p:nvSpPr>
        <p:spPr>
          <a:xfrm>
            <a:off x="793790" y="5514737"/>
            <a:ext cx="3063002"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Multi-layer Integration</a:t>
            </a:r>
            <a:endParaRPr lang="en-US" sz="2200" dirty="0"/>
          </a:p>
        </p:txBody>
      </p:sp>
      <p:sp>
        <p:nvSpPr>
          <p:cNvPr id="5" name="Text 2"/>
          <p:cNvSpPr/>
          <p:nvPr/>
        </p:nvSpPr>
        <p:spPr>
          <a:xfrm>
            <a:off x="793790" y="600515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Combined data showing potential zones</a:t>
            </a:r>
            <a:endParaRPr lang="en-US" sz="1750" dirty="0"/>
          </a:p>
        </p:txBody>
      </p:sp>
      <p:pic>
        <p:nvPicPr>
          <p:cNvPr id="6" name="Image 1" descr="preencoded.png"/>
          <p:cNvPicPr>
            <a:picLocks noChangeAspect="1"/>
          </p:cNvPicPr>
          <p:nvPr/>
        </p:nvPicPr>
        <p:blipFill>
          <a:blip r:embed="rId4"/>
          <a:stretch>
            <a:fillRect/>
          </a:stretch>
        </p:blipFill>
        <p:spPr>
          <a:xfrm>
            <a:off x="5235893" y="2661047"/>
            <a:ext cx="4158615" cy="2570202"/>
          </a:xfrm>
          <a:prstGeom prst="rect">
            <a:avLst/>
          </a:prstGeom>
        </p:spPr>
      </p:pic>
      <p:sp>
        <p:nvSpPr>
          <p:cNvPr id="7" name="Text 3"/>
          <p:cNvSpPr/>
          <p:nvPr/>
        </p:nvSpPr>
        <p:spPr>
          <a:xfrm>
            <a:off x="5235893" y="5514737"/>
            <a:ext cx="2993588"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Hotspot Identification</a:t>
            </a:r>
            <a:endParaRPr lang="en-US" sz="2200" dirty="0"/>
          </a:p>
        </p:txBody>
      </p:sp>
      <p:sp>
        <p:nvSpPr>
          <p:cNvPr id="8" name="Text 4"/>
          <p:cNvSpPr/>
          <p:nvPr/>
        </p:nvSpPr>
        <p:spPr>
          <a:xfrm>
            <a:off x="5235893" y="6005155"/>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Weighted overlay analysis</a:t>
            </a:r>
            <a:endParaRPr lang="en-US" sz="1750" dirty="0"/>
          </a:p>
        </p:txBody>
      </p:sp>
      <p:pic>
        <p:nvPicPr>
          <p:cNvPr id="9" name="Image 2" descr="preencoded.png"/>
          <p:cNvPicPr>
            <a:picLocks noChangeAspect="1"/>
          </p:cNvPicPr>
          <p:nvPr/>
        </p:nvPicPr>
        <p:blipFill>
          <a:blip r:embed="rId5"/>
          <a:stretch>
            <a:fillRect/>
          </a:stretch>
        </p:blipFill>
        <p:spPr>
          <a:xfrm>
            <a:off x="9677995" y="2661047"/>
            <a:ext cx="4158615" cy="2570202"/>
          </a:xfrm>
          <a:prstGeom prst="rect">
            <a:avLst/>
          </a:prstGeom>
        </p:spPr>
      </p:pic>
      <p:sp>
        <p:nvSpPr>
          <p:cNvPr id="10" name="Text 5"/>
          <p:cNvSpPr/>
          <p:nvPr/>
        </p:nvSpPr>
        <p:spPr>
          <a:xfrm>
            <a:off x="9677995" y="5514737"/>
            <a:ext cx="3750707"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Prospectivity Classification</a:t>
            </a:r>
            <a:endParaRPr lang="en-US" sz="2200" dirty="0"/>
          </a:p>
        </p:txBody>
      </p:sp>
      <p:sp>
        <p:nvSpPr>
          <p:cNvPr id="11" name="Text 6"/>
          <p:cNvSpPr/>
          <p:nvPr/>
        </p:nvSpPr>
        <p:spPr>
          <a:xfrm>
            <a:off x="9677995" y="6005155"/>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High, medium, low potential areas</a:t>
            </a:r>
            <a:endParaRPr lang="en-US" sz="1750" dirty="0"/>
          </a:p>
        </p:txBody>
      </p:sp>
      <p:sp>
        <p:nvSpPr>
          <p:cNvPr id="12" name="Rectangle 11">
            <a:extLst>
              <a:ext uri="{FF2B5EF4-FFF2-40B4-BE49-F238E27FC236}">
                <a16:creationId xmlns:a16="http://schemas.microsoft.com/office/drawing/2014/main" id="{48D604E0-CE6D-624E-F23A-1324A3A9912D}"/>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743789"/>
            <a:ext cx="6537841"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Output: 3D Visualization</a:t>
            </a:r>
            <a:endParaRPr lang="en-US" sz="4450" dirty="0"/>
          </a:p>
        </p:txBody>
      </p:sp>
      <p:pic>
        <p:nvPicPr>
          <p:cNvPr id="3" name="Image 0" descr="preencoded.png"/>
          <p:cNvPicPr>
            <a:picLocks noChangeAspect="1"/>
          </p:cNvPicPr>
          <p:nvPr/>
        </p:nvPicPr>
        <p:blipFill>
          <a:blip r:embed="rId3"/>
          <a:stretch>
            <a:fillRect/>
          </a:stretch>
        </p:blipFill>
        <p:spPr>
          <a:xfrm>
            <a:off x="793790" y="2906197"/>
            <a:ext cx="4158615" cy="2570202"/>
          </a:xfrm>
          <a:prstGeom prst="rect">
            <a:avLst/>
          </a:prstGeom>
        </p:spPr>
      </p:pic>
      <p:sp>
        <p:nvSpPr>
          <p:cNvPr id="4" name="Text 1"/>
          <p:cNvSpPr/>
          <p:nvPr/>
        </p:nvSpPr>
        <p:spPr>
          <a:xfrm>
            <a:off x="793790" y="575988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3D blocks of subsurface geology and mineral intercepts</a:t>
            </a:r>
            <a:endParaRPr lang="en-US" sz="1750" dirty="0"/>
          </a:p>
        </p:txBody>
      </p:sp>
      <p:pic>
        <p:nvPicPr>
          <p:cNvPr id="5" name="Image 1" descr="preencoded.png"/>
          <p:cNvPicPr>
            <a:picLocks noChangeAspect="1"/>
          </p:cNvPicPr>
          <p:nvPr/>
        </p:nvPicPr>
        <p:blipFill>
          <a:blip r:embed="rId4"/>
          <a:stretch>
            <a:fillRect/>
          </a:stretch>
        </p:blipFill>
        <p:spPr>
          <a:xfrm>
            <a:off x="5235893" y="2906197"/>
            <a:ext cx="4158615" cy="2570202"/>
          </a:xfrm>
          <a:prstGeom prst="rect">
            <a:avLst/>
          </a:prstGeom>
        </p:spPr>
      </p:pic>
      <p:sp>
        <p:nvSpPr>
          <p:cNvPr id="6" name="Text 2"/>
          <p:cNvSpPr/>
          <p:nvPr/>
        </p:nvSpPr>
        <p:spPr>
          <a:xfrm>
            <a:off x="5235893" y="575988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Depth slices of predicted mineralization with voxel models</a:t>
            </a:r>
            <a:endParaRPr lang="en-US" sz="1750" dirty="0"/>
          </a:p>
        </p:txBody>
      </p:sp>
      <p:pic>
        <p:nvPicPr>
          <p:cNvPr id="7" name="Image 2" descr="preencoded.png"/>
          <p:cNvPicPr>
            <a:picLocks noChangeAspect="1"/>
          </p:cNvPicPr>
          <p:nvPr/>
        </p:nvPicPr>
        <p:blipFill>
          <a:blip r:embed="rId5"/>
          <a:stretch>
            <a:fillRect/>
          </a:stretch>
        </p:blipFill>
        <p:spPr>
          <a:xfrm>
            <a:off x="9677995" y="2906197"/>
            <a:ext cx="4158615" cy="2570202"/>
          </a:xfrm>
          <a:prstGeom prst="rect">
            <a:avLst/>
          </a:prstGeom>
        </p:spPr>
      </p:pic>
      <p:sp>
        <p:nvSpPr>
          <p:cNvPr id="8" name="Text 3"/>
          <p:cNvSpPr/>
          <p:nvPr/>
        </p:nvSpPr>
        <p:spPr>
          <a:xfrm>
            <a:off x="9677995" y="5759887"/>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Visualization tools: Leapfrog, ParaView, custom Python plots</a:t>
            </a:r>
            <a:endParaRPr lang="en-US" sz="1750" dirty="0"/>
          </a:p>
        </p:txBody>
      </p:sp>
      <p:sp>
        <p:nvSpPr>
          <p:cNvPr id="9" name="Rectangle 8">
            <a:extLst>
              <a:ext uri="{FF2B5EF4-FFF2-40B4-BE49-F238E27FC236}">
                <a16:creationId xmlns:a16="http://schemas.microsoft.com/office/drawing/2014/main" id="{EBB0A8D0-45B1-A864-4D26-94C5262AE9AC}"/>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664613"/>
            <a:ext cx="11186993"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Error Analysis &amp; Confidence Assessment</a:t>
            </a:r>
            <a:endParaRPr lang="en-US" sz="4450" dirty="0"/>
          </a:p>
        </p:txBody>
      </p:sp>
      <p:pic>
        <p:nvPicPr>
          <p:cNvPr id="3" name="Image 0" descr="preencoded.png"/>
          <p:cNvPicPr>
            <a:picLocks noChangeAspect="1"/>
          </p:cNvPicPr>
          <p:nvPr/>
        </p:nvPicPr>
        <p:blipFill>
          <a:blip r:embed="rId3"/>
          <a:stretch>
            <a:fillRect/>
          </a:stretch>
        </p:blipFill>
        <p:spPr>
          <a:xfrm>
            <a:off x="793790" y="2827020"/>
            <a:ext cx="3048000" cy="1883807"/>
          </a:xfrm>
          <a:prstGeom prst="rect">
            <a:avLst/>
          </a:prstGeom>
        </p:spPr>
      </p:pic>
      <p:sp>
        <p:nvSpPr>
          <p:cNvPr id="4" name="Text 1"/>
          <p:cNvSpPr/>
          <p:nvPr/>
        </p:nvSpPr>
        <p:spPr>
          <a:xfrm>
            <a:off x="793790" y="4994315"/>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ROC &amp; Precision-Recall Curves</a:t>
            </a:r>
            <a:endParaRPr lang="en-US" sz="2200" dirty="0"/>
          </a:p>
        </p:txBody>
      </p:sp>
      <p:sp>
        <p:nvSpPr>
          <p:cNvPr id="5" name="Text 2"/>
          <p:cNvSpPr/>
          <p:nvPr/>
        </p:nvSpPr>
        <p:spPr>
          <a:xfrm>
            <a:off x="793790" y="5839063"/>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Model validation and performance evaluation</a:t>
            </a:r>
            <a:endParaRPr lang="en-US" sz="1750" dirty="0"/>
          </a:p>
        </p:txBody>
      </p:sp>
      <p:pic>
        <p:nvPicPr>
          <p:cNvPr id="6" name="Image 1" descr="preencoded.png"/>
          <p:cNvPicPr>
            <a:picLocks noChangeAspect="1"/>
          </p:cNvPicPr>
          <p:nvPr/>
        </p:nvPicPr>
        <p:blipFill>
          <a:blip r:embed="rId4"/>
          <a:stretch>
            <a:fillRect/>
          </a:stretch>
        </p:blipFill>
        <p:spPr>
          <a:xfrm>
            <a:off x="4125278" y="2827020"/>
            <a:ext cx="3048119" cy="1883807"/>
          </a:xfrm>
          <a:prstGeom prst="rect">
            <a:avLst/>
          </a:prstGeom>
        </p:spPr>
      </p:pic>
      <p:sp>
        <p:nvSpPr>
          <p:cNvPr id="7" name="Text 3"/>
          <p:cNvSpPr/>
          <p:nvPr/>
        </p:nvSpPr>
        <p:spPr>
          <a:xfrm>
            <a:off x="4125278" y="499431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Feature Contribution (SHAP)</a:t>
            </a:r>
            <a:endParaRPr lang="en-US" sz="2200" dirty="0"/>
          </a:p>
        </p:txBody>
      </p:sp>
      <p:sp>
        <p:nvSpPr>
          <p:cNvPr id="8" name="Text 4"/>
          <p:cNvSpPr/>
          <p:nvPr/>
        </p:nvSpPr>
        <p:spPr>
          <a:xfrm>
            <a:off x="4125278" y="583906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Impact of features on predictions</a:t>
            </a:r>
            <a:endParaRPr lang="en-US" sz="1750" dirty="0"/>
          </a:p>
        </p:txBody>
      </p:sp>
      <p:pic>
        <p:nvPicPr>
          <p:cNvPr id="9" name="Image 2" descr="preencoded.png"/>
          <p:cNvPicPr>
            <a:picLocks noChangeAspect="1"/>
          </p:cNvPicPr>
          <p:nvPr/>
        </p:nvPicPr>
        <p:blipFill>
          <a:blip r:embed="rId5"/>
          <a:stretch>
            <a:fillRect/>
          </a:stretch>
        </p:blipFill>
        <p:spPr>
          <a:xfrm>
            <a:off x="7456884" y="2827020"/>
            <a:ext cx="3048119" cy="1883807"/>
          </a:xfrm>
          <a:prstGeom prst="rect">
            <a:avLst/>
          </a:prstGeom>
        </p:spPr>
      </p:pic>
      <p:sp>
        <p:nvSpPr>
          <p:cNvPr id="10" name="Text 5"/>
          <p:cNvSpPr/>
          <p:nvPr/>
        </p:nvSpPr>
        <p:spPr>
          <a:xfrm>
            <a:off x="7456884" y="4994315"/>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Error Margins in Depth</a:t>
            </a:r>
            <a:endParaRPr lang="en-US" sz="2200" dirty="0"/>
          </a:p>
        </p:txBody>
      </p:sp>
      <p:sp>
        <p:nvSpPr>
          <p:cNvPr id="11" name="Text 6"/>
          <p:cNvSpPr/>
          <p:nvPr/>
        </p:nvSpPr>
        <p:spPr>
          <a:xfrm>
            <a:off x="7456884" y="583906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Quantifying uncertainty in subsurface predictions</a:t>
            </a:r>
            <a:endParaRPr lang="en-US" sz="1750" dirty="0"/>
          </a:p>
        </p:txBody>
      </p:sp>
      <p:pic>
        <p:nvPicPr>
          <p:cNvPr id="12" name="Image 3" descr="preencoded.png"/>
          <p:cNvPicPr>
            <a:picLocks noChangeAspect="1"/>
          </p:cNvPicPr>
          <p:nvPr/>
        </p:nvPicPr>
        <p:blipFill>
          <a:blip r:embed="rId6"/>
          <a:stretch>
            <a:fillRect/>
          </a:stretch>
        </p:blipFill>
        <p:spPr>
          <a:xfrm>
            <a:off x="10788491" y="2827020"/>
            <a:ext cx="3048119" cy="1883807"/>
          </a:xfrm>
          <a:prstGeom prst="rect">
            <a:avLst/>
          </a:prstGeom>
        </p:spPr>
      </p:pic>
      <p:sp>
        <p:nvSpPr>
          <p:cNvPr id="13" name="Text 7"/>
          <p:cNvSpPr/>
          <p:nvPr/>
        </p:nvSpPr>
        <p:spPr>
          <a:xfrm>
            <a:off x="10788491" y="4994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Confidence Scores</a:t>
            </a:r>
            <a:endParaRPr lang="en-US" sz="2200" dirty="0"/>
          </a:p>
        </p:txBody>
      </p:sp>
      <p:sp>
        <p:nvSpPr>
          <p:cNvPr id="14" name="Text 8"/>
          <p:cNvSpPr/>
          <p:nvPr/>
        </p:nvSpPr>
        <p:spPr>
          <a:xfrm>
            <a:off x="10788491" y="5484733"/>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Reliability of predictive targets</a:t>
            </a:r>
            <a:endParaRPr lang="en-US" sz="1750" dirty="0"/>
          </a:p>
        </p:txBody>
      </p:sp>
      <p:sp>
        <p:nvSpPr>
          <p:cNvPr id="15" name="Rectangle 14">
            <a:extLst>
              <a:ext uri="{FF2B5EF4-FFF2-40B4-BE49-F238E27FC236}">
                <a16:creationId xmlns:a16="http://schemas.microsoft.com/office/drawing/2014/main" id="{A2138308-7522-B310-5663-168D28B68192}"/>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03766" y="474345"/>
            <a:ext cx="5838349" cy="538996"/>
          </a:xfrm>
          <a:prstGeom prst="rect">
            <a:avLst/>
          </a:prstGeom>
          <a:noFill/>
          <a:ln/>
        </p:spPr>
        <p:txBody>
          <a:bodyPr wrap="none" lIns="0" tIns="0" rIns="0" bIns="0" rtlCol="0" anchor="t"/>
          <a:lstStyle/>
          <a:p>
            <a:pPr marL="0" indent="0" algn="l">
              <a:lnSpc>
                <a:spcPts val="4200"/>
              </a:lnSpc>
              <a:buNone/>
            </a:pPr>
            <a:r>
              <a:rPr lang="en-US" sz="3350" dirty="0">
                <a:solidFill>
                  <a:srgbClr val="2C2926"/>
                </a:solidFill>
                <a:latin typeface="Bricolage Grotesque Semi Bold" pitchFamily="34" charset="0"/>
                <a:ea typeface="Bricolage Grotesque Semi Bold" pitchFamily="34" charset="-122"/>
                <a:cs typeface="Bricolage Grotesque Semi Bold" pitchFamily="34" charset="-120"/>
              </a:rPr>
              <a:t>Ethical AI, IPR &amp; Governance</a:t>
            </a:r>
            <a:endParaRPr lang="en-US" sz="3350" dirty="0"/>
          </a:p>
        </p:txBody>
      </p:sp>
      <p:pic>
        <p:nvPicPr>
          <p:cNvPr id="3" name="Image 0" descr="preencoded.png"/>
          <p:cNvPicPr>
            <a:picLocks noChangeAspect="1"/>
          </p:cNvPicPr>
          <p:nvPr/>
        </p:nvPicPr>
        <p:blipFill>
          <a:blip r:embed="rId3"/>
          <a:stretch>
            <a:fillRect/>
          </a:stretch>
        </p:blipFill>
        <p:spPr>
          <a:xfrm>
            <a:off x="603766" y="1358265"/>
            <a:ext cx="3193971" cy="1973937"/>
          </a:xfrm>
          <a:prstGeom prst="rect">
            <a:avLst/>
          </a:prstGeom>
        </p:spPr>
      </p:pic>
      <p:sp>
        <p:nvSpPr>
          <p:cNvPr id="4" name="Text 1"/>
          <p:cNvSpPr/>
          <p:nvPr/>
        </p:nvSpPr>
        <p:spPr>
          <a:xfrm>
            <a:off x="603766" y="3547824"/>
            <a:ext cx="2156341"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Ethical AI Code</a:t>
            </a:r>
            <a:endParaRPr lang="en-US" sz="1650" dirty="0"/>
          </a:p>
        </p:txBody>
      </p:sp>
      <p:sp>
        <p:nvSpPr>
          <p:cNvPr id="5" name="Text 2"/>
          <p:cNvSpPr/>
          <p:nvPr/>
        </p:nvSpPr>
        <p:spPr>
          <a:xfrm>
            <a:off x="603766" y="3920728"/>
            <a:ext cx="3193971"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Developed following strong ethical principles ensuring responsible AI.</a:t>
            </a:r>
            <a:endParaRPr lang="en-US" sz="1350" dirty="0"/>
          </a:p>
        </p:txBody>
      </p:sp>
      <p:pic>
        <p:nvPicPr>
          <p:cNvPr id="6" name="Image 1" descr="preencoded.png"/>
          <p:cNvPicPr>
            <a:picLocks noChangeAspect="1"/>
          </p:cNvPicPr>
          <p:nvPr/>
        </p:nvPicPr>
        <p:blipFill>
          <a:blip r:embed="rId4"/>
          <a:stretch>
            <a:fillRect/>
          </a:stretch>
        </p:blipFill>
        <p:spPr>
          <a:xfrm>
            <a:off x="4013359" y="1358265"/>
            <a:ext cx="3193971" cy="1973937"/>
          </a:xfrm>
          <a:prstGeom prst="rect">
            <a:avLst/>
          </a:prstGeom>
        </p:spPr>
      </p:pic>
      <p:sp>
        <p:nvSpPr>
          <p:cNvPr id="7" name="Text 3"/>
          <p:cNvSpPr/>
          <p:nvPr/>
        </p:nvSpPr>
        <p:spPr>
          <a:xfrm>
            <a:off x="4013359" y="3547824"/>
            <a:ext cx="2156341"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Open-Source Tools</a:t>
            </a:r>
            <a:endParaRPr lang="en-US" sz="1650" dirty="0"/>
          </a:p>
        </p:txBody>
      </p:sp>
      <p:sp>
        <p:nvSpPr>
          <p:cNvPr id="8" name="Text 4"/>
          <p:cNvSpPr/>
          <p:nvPr/>
        </p:nvSpPr>
        <p:spPr>
          <a:xfrm>
            <a:off x="4013359" y="3920728"/>
            <a:ext cx="3193971"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Utilizing open-source tools with proper acknowledgment and credits.</a:t>
            </a:r>
            <a:endParaRPr lang="en-US" sz="1350" dirty="0"/>
          </a:p>
        </p:txBody>
      </p:sp>
      <p:pic>
        <p:nvPicPr>
          <p:cNvPr id="9" name="Image 2" descr="preencoded.png"/>
          <p:cNvPicPr>
            <a:picLocks noChangeAspect="1"/>
          </p:cNvPicPr>
          <p:nvPr/>
        </p:nvPicPr>
        <p:blipFill>
          <a:blip r:embed="rId5"/>
          <a:stretch>
            <a:fillRect/>
          </a:stretch>
        </p:blipFill>
        <p:spPr>
          <a:xfrm>
            <a:off x="7422952" y="1358265"/>
            <a:ext cx="3193971" cy="1973937"/>
          </a:xfrm>
          <a:prstGeom prst="rect">
            <a:avLst/>
          </a:prstGeom>
        </p:spPr>
      </p:pic>
      <p:sp>
        <p:nvSpPr>
          <p:cNvPr id="10" name="Text 5"/>
          <p:cNvSpPr/>
          <p:nvPr/>
        </p:nvSpPr>
        <p:spPr>
          <a:xfrm>
            <a:off x="7422952" y="3547824"/>
            <a:ext cx="2156341"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Institutional NOC</a:t>
            </a:r>
            <a:endParaRPr lang="en-US" sz="1650" dirty="0"/>
          </a:p>
        </p:txBody>
      </p:sp>
      <p:sp>
        <p:nvSpPr>
          <p:cNvPr id="11" name="Text 6"/>
          <p:cNvSpPr/>
          <p:nvPr/>
        </p:nvSpPr>
        <p:spPr>
          <a:xfrm>
            <a:off x="7422952" y="3920728"/>
            <a:ext cx="3193971"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Obtained No Objection Certificate from respective institutions or employers.</a:t>
            </a:r>
            <a:endParaRPr lang="en-US" sz="1350" dirty="0"/>
          </a:p>
        </p:txBody>
      </p:sp>
      <p:pic>
        <p:nvPicPr>
          <p:cNvPr id="12" name="Image 3" descr="preencoded.png"/>
          <p:cNvPicPr>
            <a:picLocks noChangeAspect="1"/>
          </p:cNvPicPr>
          <p:nvPr/>
        </p:nvPicPr>
        <p:blipFill>
          <a:blip r:embed="rId6"/>
          <a:stretch>
            <a:fillRect/>
          </a:stretch>
        </p:blipFill>
        <p:spPr>
          <a:xfrm>
            <a:off x="10832544" y="1358265"/>
            <a:ext cx="3194090" cy="1974056"/>
          </a:xfrm>
          <a:prstGeom prst="rect">
            <a:avLst/>
          </a:prstGeom>
        </p:spPr>
      </p:pic>
      <p:sp>
        <p:nvSpPr>
          <p:cNvPr id="13" name="Text 7"/>
          <p:cNvSpPr/>
          <p:nvPr/>
        </p:nvSpPr>
        <p:spPr>
          <a:xfrm>
            <a:off x="10832544" y="3547943"/>
            <a:ext cx="2524244"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No Copyrighted Content</a:t>
            </a:r>
            <a:endParaRPr lang="en-US" sz="1650" dirty="0"/>
          </a:p>
        </p:txBody>
      </p:sp>
      <p:sp>
        <p:nvSpPr>
          <p:cNvPr id="14" name="Text 8"/>
          <p:cNvSpPr/>
          <p:nvPr/>
        </p:nvSpPr>
        <p:spPr>
          <a:xfrm>
            <a:off x="10832544" y="3920847"/>
            <a:ext cx="3194090"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Ensuring zero use of copyrighted or patented materials.</a:t>
            </a:r>
            <a:endParaRPr lang="en-US" sz="1350" dirty="0"/>
          </a:p>
        </p:txBody>
      </p:sp>
      <p:pic>
        <p:nvPicPr>
          <p:cNvPr id="15" name="Image 4" descr="preencoded.png"/>
          <p:cNvPicPr>
            <a:picLocks noChangeAspect="1"/>
          </p:cNvPicPr>
          <p:nvPr/>
        </p:nvPicPr>
        <p:blipFill>
          <a:blip r:embed="rId7"/>
          <a:stretch>
            <a:fillRect/>
          </a:stretch>
        </p:blipFill>
        <p:spPr>
          <a:xfrm>
            <a:off x="603766" y="4817745"/>
            <a:ext cx="3193971" cy="1973937"/>
          </a:xfrm>
          <a:prstGeom prst="rect">
            <a:avLst/>
          </a:prstGeom>
        </p:spPr>
      </p:pic>
      <p:sp>
        <p:nvSpPr>
          <p:cNvPr id="16" name="Text 9"/>
          <p:cNvSpPr/>
          <p:nvPr/>
        </p:nvSpPr>
        <p:spPr>
          <a:xfrm>
            <a:off x="603766" y="7007304"/>
            <a:ext cx="2156341" cy="269438"/>
          </a:xfrm>
          <a:prstGeom prst="rect">
            <a:avLst/>
          </a:prstGeom>
          <a:noFill/>
          <a:ln/>
        </p:spPr>
        <p:txBody>
          <a:bodyPr wrap="none" lIns="0" tIns="0" rIns="0" bIns="0" rtlCol="0" anchor="t"/>
          <a:lstStyle/>
          <a:p>
            <a:pPr marL="0" indent="0" algn="l">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Policy Compliance</a:t>
            </a:r>
            <a:endParaRPr lang="en-US" sz="1650" dirty="0"/>
          </a:p>
        </p:txBody>
      </p:sp>
      <p:sp>
        <p:nvSpPr>
          <p:cNvPr id="17" name="Text 10"/>
          <p:cNvSpPr/>
          <p:nvPr/>
        </p:nvSpPr>
        <p:spPr>
          <a:xfrm>
            <a:off x="603766" y="7380208"/>
            <a:ext cx="3193971" cy="551974"/>
          </a:xfrm>
          <a:prstGeom prst="rect">
            <a:avLst/>
          </a:prstGeom>
          <a:noFill/>
          <a:ln/>
        </p:spPr>
        <p:txBody>
          <a:bodyPr wrap="square" lIns="0" tIns="0" rIns="0" bIns="0" rtlCol="0" anchor="t"/>
          <a:lstStyle/>
          <a:p>
            <a:pPr marL="0" indent="0" algn="l">
              <a:lnSpc>
                <a:spcPts val="2150"/>
              </a:lnSpc>
              <a:buNone/>
            </a:pPr>
            <a:r>
              <a:rPr lang="en-US" sz="1350" dirty="0">
                <a:solidFill>
                  <a:srgbClr val="2C2926"/>
                </a:solidFill>
                <a:latin typeface="Inter" pitchFamily="34" charset="0"/>
                <a:ea typeface="Inter" pitchFamily="34" charset="-122"/>
                <a:cs typeface="Inter" pitchFamily="34" charset="-120"/>
              </a:rPr>
              <a:t>Adhering strictly to MeitY and GSI data governance guidelines.</a:t>
            </a:r>
            <a:endParaRPr lang="en-US" sz="1350" dirty="0"/>
          </a:p>
        </p:txBody>
      </p:sp>
      <p:sp>
        <p:nvSpPr>
          <p:cNvPr id="18" name="Rectangle 17">
            <a:extLst>
              <a:ext uri="{FF2B5EF4-FFF2-40B4-BE49-F238E27FC236}">
                <a16:creationId xmlns:a16="http://schemas.microsoft.com/office/drawing/2014/main" id="{5760A2CF-55FE-8967-FFF3-636F5B1EE7D9}"/>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905595"/>
            <a:ext cx="7159228"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Impact &amp; Future Roadmap</a:t>
            </a:r>
            <a:endParaRPr lang="en-US" sz="4450" dirty="0"/>
          </a:p>
        </p:txBody>
      </p:sp>
      <p:pic>
        <p:nvPicPr>
          <p:cNvPr id="3" name="Image 0" descr="preencoded.png"/>
          <p:cNvPicPr>
            <a:picLocks noChangeAspect="1"/>
          </p:cNvPicPr>
          <p:nvPr/>
        </p:nvPicPr>
        <p:blipFill>
          <a:blip r:embed="rId3"/>
          <a:stretch>
            <a:fillRect/>
          </a:stretch>
        </p:blipFill>
        <p:spPr>
          <a:xfrm>
            <a:off x="793790" y="3068003"/>
            <a:ext cx="3048000" cy="1883807"/>
          </a:xfrm>
          <a:prstGeom prst="rect">
            <a:avLst/>
          </a:prstGeom>
        </p:spPr>
      </p:pic>
      <p:sp>
        <p:nvSpPr>
          <p:cNvPr id="4" name="Text 1"/>
          <p:cNvSpPr/>
          <p:nvPr/>
        </p:nvSpPr>
        <p:spPr>
          <a:xfrm>
            <a:off x="793790" y="5235297"/>
            <a:ext cx="3048000"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Accelerates mineral discovery in underexplored regions</a:t>
            </a:r>
            <a:endParaRPr lang="en-US" sz="1750" dirty="0"/>
          </a:p>
        </p:txBody>
      </p:sp>
      <p:pic>
        <p:nvPicPr>
          <p:cNvPr id="5" name="Image 1" descr="preencoded.png"/>
          <p:cNvPicPr>
            <a:picLocks noChangeAspect="1"/>
          </p:cNvPicPr>
          <p:nvPr/>
        </p:nvPicPr>
        <p:blipFill>
          <a:blip r:embed="rId4"/>
          <a:stretch>
            <a:fillRect/>
          </a:stretch>
        </p:blipFill>
        <p:spPr>
          <a:xfrm>
            <a:off x="4125278" y="3068003"/>
            <a:ext cx="3048119" cy="1883807"/>
          </a:xfrm>
          <a:prstGeom prst="rect">
            <a:avLst/>
          </a:prstGeom>
        </p:spPr>
      </p:pic>
      <p:sp>
        <p:nvSpPr>
          <p:cNvPr id="6" name="Text 2"/>
          <p:cNvSpPr/>
          <p:nvPr/>
        </p:nvSpPr>
        <p:spPr>
          <a:xfrm>
            <a:off x="4125278" y="523529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Reduces time and cost of traditional surveys</a:t>
            </a:r>
            <a:endParaRPr lang="en-US" sz="1750" dirty="0"/>
          </a:p>
        </p:txBody>
      </p:sp>
      <p:pic>
        <p:nvPicPr>
          <p:cNvPr id="7" name="Image 2" descr="preencoded.png"/>
          <p:cNvPicPr>
            <a:picLocks noChangeAspect="1"/>
          </p:cNvPicPr>
          <p:nvPr/>
        </p:nvPicPr>
        <p:blipFill>
          <a:blip r:embed="rId5"/>
          <a:stretch>
            <a:fillRect/>
          </a:stretch>
        </p:blipFill>
        <p:spPr>
          <a:xfrm>
            <a:off x="7456884" y="3068003"/>
            <a:ext cx="3048119" cy="1883807"/>
          </a:xfrm>
          <a:prstGeom prst="rect">
            <a:avLst/>
          </a:prstGeom>
        </p:spPr>
      </p:pic>
      <p:sp>
        <p:nvSpPr>
          <p:cNvPr id="8" name="Text 3"/>
          <p:cNvSpPr/>
          <p:nvPr/>
        </p:nvSpPr>
        <p:spPr>
          <a:xfrm>
            <a:off x="7456884" y="5235297"/>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Scalable framework for pan-India deployment</a:t>
            </a:r>
            <a:endParaRPr lang="en-US" sz="1750" dirty="0"/>
          </a:p>
        </p:txBody>
      </p:sp>
      <p:pic>
        <p:nvPicPr>
          <p:cNvPr id="9" name="Image 3" descr="preencoded.png"/>
          <p:cNvPicPr>
            <a:picLocks noChangeAspect="1"/>
          </p:cNvPicPr>
          <p:nvPr/>
        </p:nvPicPr>
        <p:blipFill>
          <a:blip r:embed="rId6"/>
          <a:stretch>
            <a:fillRect/>
          </a:stretch>
        </p:blipFill>
        <p:spPr>
          <a:xfrm>
            <a:off x="10788491" y="3068003"/>
            <a:ext cx="3048119" cy="1883807"/>
          </a:xfrm>
          <a:prstGeom prst="rect">
            <a:avLst/>
          </a:prstGeom>
        </p:spPr>
      </p:pic>
      <p:sp>
        <p:nvSpPr>
          <p:cNvPr id="10" name="Text 4"/>
          <p:cNvSpPr/>
          <p:nvPr/>
        </p:nvSpPr>
        <p:spPr>
          <a:xfrm>
            <a:off x="10788491" y="5235297"/>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Future work: Real-time satellite-AI fusion, domain adaptation</a:t>
            </a:r>
            <a:endParaRPr lang="en-US" sz="1750" dirty="0"/>
          </a:p>
        </p:txBody>
      </p:sp>
      <p:sp>
        <p:nvSpPr>
          <p:cNvPr id="11" name="Rectangle 10">
            <a:extLst>
              <a:ext uri="{FF2B5EF4-FFF2-40B4-BE49-F238E27FC236}">
                <a16:creationId xmlns:a16="http://schemas.microsoft.com/office/drawing/2014/main" id="{66FC0041-2330-7BA9-A4DC-E3C0E53DCFF5}"/>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71180"/>
          </a:xfrm>
          <a:prstGeom prst="rect">
            <a:avLst/>
          </a:prstGeom>
        </p:spPr>
      </p:pic>
      <p:sp>
        <p:nvSpPr>
          <p:cNvPr id="3" name="Text 0"/>
          <p:cNvSpPr/>
          <p:nvPr/>
        </p:nvSpPr>
        <p:spPr>
          <a:xfrm>
            <a:off x="738902" y="3561517"/>
            <a:ext cx="13152596" cy="1319451"/>
          </a:xfrm>
          <a:prstGeom prst="rect">
            <a:avLst/>
          </a:prstGeom>
          <a:noFill/>
          <a:ln/>
        </p:spPr>
        <p:txBody>
          <a:bodyPr wrap="square" lIns="0" tIns="0" rIns="0" bIns="0" rtlCol="0" anchor="t"/>
          <a:lstStyle/>
          <a:p>
            <a:pPr marL="0" indent="0" algn="l">
              <a:lnSpc>
                <a:spcPts val="5150"/>
              </a:lnSpc>
              <a:buNone/>
            </a:pPr>
            <a:r>
              <a:rPr lang="en-US" sz="4150" dirty="0">
                <a:solidFill>
                  <a:srgbClr val="2C2926"/>
                </a:solidFill>
                <a:latin typeface="Bricolage Grotesque Semi Bold" pitchFamily="34" charset="0"/>
                <a:ea typeface="Bricolage Grotesque Semi Bold" pitchFamily="34" charset="-122"/>
                <a:cs typeface="Bricolage Grotesque Semi Bold" pitchFamily="34" charset="-120"/>
              </a:rPr>
              <a:t>Project ObjectiveRaw Materials 360 aims to revolutionize mineral prospecting in India using AI.</a:t>
            </a:r>
            <a:endParaRPr lang="en-US" sz="4150" dirty="0"/>
          </a:p>
        </p:txBody>
      </p:sp>
      <p:sp>
        <p:nvSpPr>
          <p:cNvPr id="4" name="Text 1"/>
          <p:cNvSpPr/>
          <p:nvPr/>
        </p:nvSpPr>
        <p:spPr>
          <a:xfrm>
            <a:off x="738902" y="5197673"/>
            <a:ext cx="13152596" cy="337661"/>
          </a:xfrm>
          <a:prstGeom prst="rect">
            <a:avLst/>
          </a:prstGeom>
          <a:noFill/>
          <a:ln/>
        </p:spPr>
        <p:txBody>
          <a:bodyPr wrap="non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We integrate geospatial data, deep learning, and 3D visualization to identify potential mineral deposits.</a:t>
            </a:r>
            <a:endParaRPr lang="en-US" sz="1650" dirty="0"/>
          </a:p>
        </p:txBody>
      </p:sp>
      <p:sp>
        <p:nvSpPr>
          <p:cNvPr id="5" name="Shape 2"/>
          <p:cNvSpPr/>
          <p:nvPr/>
        </p:nvSpPr>
        <p:spPr>
          <a:xfrm>
            <a:off x="738902" y="5772864"/>
            <a:ext cx="475059" cy="475059"/>
          </a:xfrm>
          <a:prstGeom prst="roundRect">
            <a:avLst>
              <a:gd name="adj" fmla="val 18667"/>
            </a:avLst>
          </a:prstGeom>
          <a:solidFill>
            <a:srgbClr val="FFFFFF"/>
          </a:solidFill>
          <a:ln w="7620">
            <a:solidFill>
              <a:srgbClr val="F8ECD3"/>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818078" y="5812453"/>
            <a:ext cx="316706" cy="395883"/>
          </a:xfrm>
          <a:prstGeom prst="rect">
            <a:avLst/>
          </a:prstGeom>
        </p:spPr>
      </p:pic>
      <p:sp>
        <p:nvSpPr>
          <p:cNvPr id="7" name="Text 3"/>
          <p:cNvSpPr/>
          <p:nvPr/>
        </p:nvSpPr>
        <p:spPr>
          <a:xfrm>
            <a:off x="1425059" y="5845373"/>
            <a:ext cx="3522107" cy="659844"/>
          </a:xfrm>
          <a:prstGeom prst="rect">
            <a:avLst/>
          </a:prstGeom>
          <a:noFill/>
          <a:ln/>
        </p:spPr>
        <p:txBody>
          <a:bodyPr wrap="squar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Enhance Exploration Efficiency</a:t>
            </a:r>
            <a:endParaRPr lang="en-US" sz="2050" dirty="0"/>
          </a:p>
        </p:txBody>
      </p:sp>
      <p:sp>
        <p:nvSpPr>
          <p:cNvPr id="8" name="Text 4"/>
          <p:cNvSpPr/>
          <p:nvPr/>
        </p:nvSpPr>
        <p:spPr>
          <a:xfrm>
            <a:off x="1425059" y="6631900"/>
            <a:ext cx="3522107" cy="675323"/>
          </a:xfrm>
          <a:prstGeom prst="rect">
            <a:avLst/>
          </a:prstGeom>
          <a:noFill/>
          <a:ln/>
        </p:spPr>
        <p:txBody>
          <a:bodyPr wrap="squar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Reduce time and cost of traditional mineral exploration by 60%.</a:t>
            </a:r>
            <a:endParaRPr lang="en-US" sz="1650" dirty="0"/>
          </a:p>
        </p:txBody>
      </p:sp>
      <p:sp>
        <p:nvSpPr>
          <p:cNvPr id="9" name="Shape 5"/>
          <p:cNvSpPr/>
          <p:nvPr/>
        </p:nvSpPr>
        <p:spPr>
          <a:xfrm>
            <a:off x="5211008" y="5772864"/>
            <a:ext cx="475059" cy="475059"/>
          </a:xfrm>
          <a:prstGeom prst="roundRect">
            <a:avLst>
              <a:gd name="adj" fmla="val 18667"/>
            </a:avLst>
          </a:prstGeom>
          <a:solidFill>
            <a:srgbClr val="FFFFFF"/>
          </a:solidFill>
          <a:ln w="7620">
            <a:solidFill>
              <a:srgbClr val="F8ECD3"/>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290185" y="5812453"/>
            <a:ext cx="316706" cy="395883"/>
          </a:xfrm>
          <a:prstGeom prst="rect">
            <a:avLst/>
          </a:prstGeom>
        </p:spPr>
      </p:pic>
      <p:sp>
        <p:nvSpPr>
          <p:cNvPr id="11" name="Text 6"/>
          <p:cNvSpPr/>
          <p:nvPr/>
        </p:nvSpPr>
        <p:spPr>
          <a:xfrm>
            <a:off x="5897166" y="5845373"/>
            <a:ext cx="3522107" cy="659844"/>
          </a:xfrm>
          <a:prstGeom prst="rect">
            <a:avLst/>
          </a:prstGeom>
          <a:noFill/>
          <a:ln/>
        </p:spPr>
        <p:txBody>
          <a:bodyPr wrap="squar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Improve Prediction Accuracy</a:t>
            </a:r>
            <a:endParaRPr lang="en-US" sz="2050" dirty="0"/>
          </a:p>
        </p:txBody>
      </p:sp>
      <p:sp>
        <p:nvSpPr>
          <p:cNvPr id="12" name="Text 7"/>
          <p:cNvSpPr/>
          <p:nvPr/>
        </p:nvSpPr>
        <p:spPr>
          <a:xfrm>
            <a:off x="5897166" y="6631900"/>
            <a:ext cx="3522107" cy="675323"/>
          </a:xfrm>
          <a:prstGeom prst="rect">
            <a:avLst/>
          </a:prstGeom>
          <a:noFill/>
          <a:ln/>
        </p:spPr>
        <p:txBody>
          <a:bodyPr wrap="squar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Achieve 85% accuracy in identifying viable mineral deposits.</a:t>
            </a:r>
            <a:endParaRPr lang="en-US" sz="1650" dirty="0"/>
          </a:p>
        </p:txBody>
      </p:sp>
      <p:sp>
        <p:nvSpPr>
          <p:cNvPr id="13" name="Shape 8"/>
          <p:cNvSpPr/>
          <p:nvPr/>
        </p:nvSpPr>
        <p:spPr>
          <a:xfrm>
            <a:off x="9683115" y="5772864"/>
            <a:ext cx="475059" cy="475059"/>
          </a:xfrm>
          <a:prstGeom prst="roundRect">
            <a:avLst>
              <a:gd name="adj" fmla="val 18667"/>
            </a:avLst>
          </a:prstGeom>
          <a:solidFill>
            <a:srgbClr val="FFFFFF"/>
          </a:solidFill>
          <a:ln w="7620">
            <a:solidFill>
              <a:srgbClr val="F8ECD3"/>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762292" y="5851981"/>
            <a:ext cx="316706" cy="316706"/>
          </a:xfrm>
          <a:prstGeom prst="rect">
            <a:avLst/>
          </a:prstGeom>
        </p:spPr>
      </p:pic>
      <p:sp>
        <p:nvSpPr>
          <p:cNvPr id="15" name="Text 9"/>
          <p:cNvSpPr/>
          <p:nvPr/>
        </p:nvSpPr>
        <p:spPr>
          <a:xfrm>
            <a:off x="10369272" y="5845373"/>
            <a:ext cx="3522107" cy="659844"/>
          </a:xfrm>
          <a:prstGeom prst="rect">
            <a:avLst/>
          </a:prstGeom>
          <a:noFill/>
          <a:ln/>
        </p:spPr>
        <p:txBody>
          <a:bodyPr wrap="square" lIns="0" tIns="0" rIns="0" bIns="0" rtlCol="0" anchor="t"/>
          <a:lstStyle/>
          <a:p>
            <a:pPr marL="0" indent="0" algn="l">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Support Sustainable Mining</a:t>
            </a:r>
            <a:endParaRPr lang="en-US" sz="2050" dirty="0"/>
          </a:p>
        </p:txBody>
      </p:sp>
      <p:sp>
        <p:nvSpPr>
          <p:cNvPr id="16" name="Text 10"/>
          <p:cNvSpPr/>
          <p:nvPr/>
        </p:nvSpPr>
        <p:spPr>
          <a:xfrm>
            <a:off x="10369272" y="6631900"/>
            <a:ext cx="3522107" cy="675323"/>
          </a:xfrm>
          <a:prstGeom prst="rect">
            <a:avLst/>
          </a:prstGeom>
          <a:noFill/>
          <a:ln/>
        </p:spPr>
        <p:txBody>
          <a:bodyPr wrap="square" lIns="0" tIns="0" rIns="0" bIns="0" rtlCol="0" anchor="t"/>
          <a:lstStyle/>
          <a:p>
            <a:pPr marL="0" indent="0" algn="l">
              <a:lnSpc>
                <a:spcPts val="2650"/>
              </a:lnSpc>
              <a:buNone/>
            </a:pPr>
            <a:r>
              <a:rPr lang="en-US" sz="1650" dirty="0">
                <a:solidFill>
                  <a:srgbClr val="2C2926"/>
                </a:solidFill>
                <a:latin typeface="Inter" pitchFamily="34" charset="0"/>
                <a:ea typeface="Inter" pitchFamily="34" charset="-122"/>
                <a:cs typeface="Inter" pitchFamily="34" charset="-120"/>
              </a:rPr>
              <a:t>Minimize environmental impact through precise targeting.</a:t>
            </a:r>
            <a:endParaRPr lang="en-US" sz="1650" dirty="0"/>
          </a:p>
        </p:txBody>
      </p:sp>
      <p:sp>
        <p:nvSpPr>
          <p:cNvPr id="17" name="Rectangle 16">
            <a:extLst>
              <a:ext uri="{FF2B5EF4-FFF2-40B4-BE49-F238E27FC236}">
                <a16:creationId xmlns:a16="http://schemas.microsoft.com/office/drawing/2014/main" id="{56C046B2-977C-5E5B-E9D7-93F74E6BDD5D}"/>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97424"/>
            <a:ext cx="7579995"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Team &amp; Acknowledgements</a:t>
            </a:r>
            <a:endParaRPr lang="en-US" sz="4450" dirty="0"/>
          </a:p>
        </p:txBody>
      </p:sp>
      <p:pic>
        <p:nvPicPr>
          <p:cNvPr id="3" name="Image 0" descr="preencoded.png"/>
          <p:cNvPicPr>
            <a:picLocks noChangeAspect="1"/>
          </p:cNvPicPr>
          <p:nvPr/>
        </p:nvPicPr>
        <p:blipFill>
          <a:blip r:embed="rId3"/>
          <a:stretch>
            <a:fillRect/>
          </a:stretch>
        </p:blipFill>
        <p:spPr>
          <a:xfrm>
            <a:off x="793790" y="2459831"/>
            <a:ext cx="3048000" cy="1883807"/>
          </a:xfrm>
          <a:prstGeom prst="rect">
            <a:avLst/>
          </a:prstGeom>
        </p:spPr>
      </p:pic>
      <p:sp>
        <p:nvSpPr>
          <p:cNvPr id="4" name="Text 1"/>
          <p:cNvSpPr/>
          <p:nvPr/>
        </p:nvSpPr>
        <p:spPr>
          <a:xfrm>
            <a:off x="793790" y="46271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Vaddi Naveenkumar</a:t>
            </a:r>
            <a:endParaRPr lang="en-US" sz="2200" dirty="0"/>
          </a:p>
        </p:txBody>
      </p:sp>
      <p:sp>
        <p:nvSpPr>
          <p:cNvPr id="5" name="Text 2"/>
          <p:cNvSpPr/>
          <p:nvPr/>
        </p:nvSpPr>
        <p:spPr>
          <a:xfrm>
            <a:off x="793790" y="5117544"/>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Lead and project coordinator</a:t>
            </a:r>
            <a:endParaRPr lang="en-US" sz="1750" dirty="0"/>
          </a:p>
        </p:txBody>
      </p:sp>
      <p:pic>
        <p:nvPicPr>
          <p:cNvPr id="6" name="Image 1" descr="preencoded.png"/>
          <p:cNvPicPr>
            <a:picLocks noChangeAspect="1"/>
          </p:cNvPicPr>
          <p:nvPr/>
        </p:nvPicPr>
        <p:blipFill>
          <a:blip r:embed="rId4"/>
          <a:stretch>
            <a:fillRect/>
          </a:stretch>
        </p:blipFill>
        <p:spPr>
          <a:xfrm>
            <a:off x="4125278" y="2459831"/>
            <a:ext cx="3048119" cy="1883807"/>
          </a:xfrm>
          <a:prstGeom prst="rect">
            <a:avLst/>
          </a:prstGeom>
        </p:spPr>
      </p:pic>
      <p:sp>
        <p:nvSpPr>
          <p:cNvPr id="7" name="Text 3"/>
          <p:cNvSpPr/>
          <p:nvPr/>
        </p:nvSpPr>
        <p:spPr>
          <a:xfrm>
            <a:off x="4125278" y="4627126"/>
            <a:ext cx="2839403"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Institutional Support</a:t>
            </a:r>
            <a:endParaRPr lang="en-US" sz="2200" dirty="0"/>
          </a:p>
        </p:txBody>
      </p:sp>
      <p:sp>
        <p:nvSpPr>
          <p:cNvPr id="8" name="Text 4"/>
          <p:cNvSpPr/>
          <p:nvPr/>
        </p:nvSpPr>
        <p:spPr>
          <a:xfrm>
            <a:off x="4125278" y="5117544"/>
            <a:ext cx="3048119" cy="1814513"/>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Special thanks to Geological Survey of India, IndiaAI Mission, and dataset providers for making this project possible.</a:t>
            </a:r>
            <a:endParaRPr lang="en-US" sz="1750" dirty="0"/>
          </a:p>
        </p:txBody>
      </p:sp>
      <p:pic>
        <p:nvPicPr>
          <p:cNvPr id="9" name="Image 2" descr="preencoded.png"/>
          <p:cNvPicPr>
            <a:picLocks noChangeAspect="1"/>
          </p:cNvPicPr>
          <p:nvPr/>
        </p:nvPicPr>
        <p:blipFill>
          <a:blip r:embed="rId5"/>
          <a:stretch>
            <a:fillRect/>
          </a:stretch>
        </p:blipFill>
        <p:spPr>
          <a:xfrm>
            <a:off x="7456884" y="2459831"/>
            <a:ext cx="3048119" cy="1883807"/>
          </a:xfrm>
          <a:prstGeom prst="rect">
            <a:avLst/>
          </a:prstGeom>
        </p:spPr>
      </p:pic>
      <p:sp>
        <p:nvSpPr>
          <p:cNvPr id="10" name="Text 5"/>
          <p:cNvSpPr/>
          <p:nvPr/>
        </p:nvSpPr>
        <p:spPr>
          <a:xfrm>
            <a:off x="7456884" y="46271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Expert Mentorship</a:t>
            </a:r>
            <a:endParaRPr lang="en-US" sz="2200" dirty="0"/>
          </a:p>
        </p:txBody>
      </p:sp>
      <p:sp>
        <p:nvSpPr>
          <p:cNvPr id="11" name="Text 6"/>
          <p:cNvSpPr/>
          <p:nvPr/>
        </p:nvSpPr>
        <p:spPr>
          <a:xfrm>
            <a:off x="7456884" y="5117544"/>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Guidance from </a:t>
            </a:r>
            <a:r>
              <a:rPr lang="en-US" sz="1750" b="1" dirty="0">
                <a:solidFill>
                  <a:srgbClr val="2C2926"/>
                </a:solidFill>
                <a:latin typeface="Inter" pitchFamily="34" charset="0"/>
                <a:ea typeface="Inter" pitchFamily="34" charset="-122"/>
                <a:cs typeface="Inter" pitchFamily="34" charset="-120"/>
              </a:rPr>
              <a:t>Senior Principle Data Scientist </a:t>
            </a:r>
          </a:p>
          <a:p>
            <a:pPr marL="0" indent="0" algn="l">
              <a:lnSpc>
                <a:spcPts val="2850"/>
              </a:lnSpc>
              <a:buNone/>
            </a:pPr>
            <a:r>
              <a:rPr lang="en-US" sz="1750" b="1" dirty="0">
                <a:solidFill>
                  <a:srgbClr val="2C2926"/>
                </a:solidFill>
                <a:latin typeface="Inter" pitchFamily="34" charset="0"/>
                <a:ea typeface="Inter" pitchFamily="34" charset="-122"/>
                <a:cs typeface="Inter" pitchFamily="34" charset="-120"/>
              </a:rPr>
              <a:t>“Ravi </a:t>
            </a:r>
            <a:r>
              <a:rPr lang="en-US" sz="1750" b="1" dirty="0" err="1">
                <a:solidFill>
                  <a:srgbClr val="2C2926"/>
                </a:solidFill>
                <a:latin typeface="Inter" pitchFamily="34" charset="0"/>
                <a:ea typeface="Inter" pitchFamily="34" charset="-122"/>
                <a:cs typeface="Inter" pitchFamily="34" charset="-120"/>
              </a:rPr>
              <a:t>Katukam</a:t>
            </a:r>
            <a:r>
              <a:rPr lang="en-US" sz="1750" b="1" dirty="0">
                <a:solidFill>
                  <a:srgbClr val="2C2926"/>
                </a:solidFill>
                <a:latin typeface="Inter" pitchFamily="34" charset="0"/>
                <a:ea typeface="Inter" pitchFamily="34" charset="-122"/>
                <a:cs typeface="Inter" pitchFamily="34" charset="-120"/>
              </a:rPr>
              <a:t>”</a:t>
            </a:r>
            <a:r>
              <a:rPr lang="en-US" sz="1750" dirty="0">
                <a:solidFill>
                  <a:srgbClr val="2C2926"/>
                </a:solidFill>
                <a:latin typeface="Inter" pitchFamily="34" charset="0"/>
                <a:ea typeface="Inter" pitchFamily="34" charset="-122"/>
                <a:cs typeface="Inter" pitchFamily="34" charset="-120"/>
              </a:rPr>
              <a:t> at AIonOS India Pvt Ltd, India.</a:t>
            </a:r>
            <a:endParaRPr lang="en-US" sz="1750" dirty="0"/>
          </a:p>
        </p:txBody>
      </p:sp>
      <p:pic>
        <p:nvPicPr>
          <p:cNvPr id="12" name="Image 3" descr="preencoded.png"/>
          <p:cNvPicPr>
            <a:picLocks noChangeAspect="1"/>
          </p:cNvPicPr>
          <p:nvPr/>
        </p:nvPicPr>
        <p:blipFill>
          <a:blip r:embed="rId6"/>
          <a:stretch>
            <a:fillRect/>
          </a:stretch>
        </p:blipFill>
        <p:spPr>
          <a:xfrm>
            <a:off x="10788491" y="2459831"/>
            <a:ext cx="3048119" cy="1883807"/>
          </a:xfrm>
          <a:prstGeom prst="rect">
            <a:avLst/>
          </a:prstGeom>
        </p:spPr>
      </p:pic>
      <p:sp>
        <p:nvSpPr>
          <p:cNvPr id="13" name="Text 7"/>
          <p:cNvSpPr/>
          <p:nvPr/>
        </p:nvSpPr>
        <p:spPr>
          <a:xfrm>
            <a:off x="10788491" y="46271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GitHub Repository</a:t>
            </a:r>
            <a:endParaRPr lang="en-US" sz="2200" dirty="0"/>
          </a:p>
        </p:txBody>
      </p:sp>
      <p:sp>
        <p:nvSpPr>
          <p:cNvPr id="14" name="Text 8"/>
          <p:cNvSpPr/>
          <p:nvPr/>
        </p:nvSpPr>
        <p:spPr>
          <a:xfrm>
            <a:off x="10788491" y="5117544"/>
            <a:ext cx="3589246" cy="725805"/>
          </a:xfrm>
          <a:prstGeom prst="rect">
            <a:avLst/>
          </a:prstGeom>
          <a:noFill/>
          <a:ln/>
        </p:spPr>
        <p:txBody>
          <a:bodyPr wrap="square" lIns="0" tIns="0" rIns="0" bIns="0" rtlCol="0" anchor="t"/>
          <a:lstStyle/>
          <a:p>
            <a:pPr marL="0" indent="0" algn="l">
              <a:lnSpc>
                <a:spcPts val="2850"/>
              </a:lnSpc>
              <a:buNone/>
            </a:pPr>
            <a:r>
              <a:rPr lang="en-IN" sz="1600" dirty="0"/>
              <a:t>https://github.com/Naveenkumar-vaddi/Raw-Materials-360-AI-Driven-Mineral-Targeting-Vaddi-Naveenkumar</a:t>
            </a:r>
            <a:endParaRPr lang="en-US" sz="1750" dirty="0"/>
          </a:p>
        </p:txBody>
      </p:sp>
      <p:sp>
        <p:nvSpPr>
          <p:cNvPr id="15" name="Rectangle 14">
            <a:extLst>
              <a:ext uri="{FF2B5EF4-FFF2-40B4-BE49-F238E27FC236}">
                <a16:creationId xmlns:a16="http://schemas.microsoft.com/office/drawing/2014/main" id="{04C0B9B7-BB9B-A0DF-DB44-08671731B547}"/>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07192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Thank You</a:t>
            </a:r>
            <a:endParaRPr lang="en-US" sz="4450" dirty="0"/>
          </a:p>
        </p:txBody>
      </p:sp>
      <p:pic>
        <p:nvPicPr>
          <p:cNvPr id="3" name="Image 0" descr="preencoded.png"/>
          <p:cNvPicPr>
            <a:picLocks noChangeAspect="1"/>
          </p:cNvPicPr>
          <p:nvPr/>
        </p:nvPicPr>
        <p:blipFill>
          <a:blip r:embed="rId3"/>
          <a:stretch>
            <a:fillRect/>
          </a:stretch>
        </p:blipFill>
        <p:spPr>
          <a:xfrm>
            <a:off x="793790" y="2234327"/>
            <a:ext cx="4158615" cy="2570202"/>
          </a:xfrm>
          <a:prstGeom prst="rect">
            <a:avLst/>
          </a:prstGeom>
        </p:spPr>
      </p:pic>
      <p:sp>
        <p:nvSpPr>
          <p:cNvPr id="4" name="Text 1"/>
          <p:cNvSpPr/>
          <p:nvPr/>
        </p:nvSpPr>
        <p:spPr>
          <a:xfrm>
            <a:off x="793790" y="5088017"/>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We appreciate your interest in our AI-driven mineral exploration project. Let's connect for collaborations and innovation.</a:t>
            </a:r>
            <a:endParaRPr lang="en-US" sz="1750" dirty="0"/>
          </a:p>
        </p:txBody>
      </p:sp>
      <p:pic>
        <p:nvPicPr>
          <p:cNvPr id="5" name="Image 1" descr="preencoded.png"/>
          <p:cNvPicPr>
            <a:picLocks noChangeAspect="1"/>
          </p:cNvPicPr>
          <p:nvPr/>
        </p:nvPicPr>
        <p:blipFill>
          <a:blip r:embed="rId4"/>
          <a:stretch>
            <a:fillRect/>
          </a:stretch>
        </p:blipFill>
        <p:spPr>
          <a:xfrm>
            <a:off x="5235893" y="2234327"/>
            <a:ext cx="4158615" cy="2570202"/>
          </a:xfrm>
          <a:prstGeom prst="rect">
            <a:avLst/>
          </a:prstGeom>
        </p:spPr>
      </p:pic>
      <p:sp>
        <p:nvSpPr>
          <p:cNvPr id="6" name="Text 2"/>
          <p:cNvSpPr/>
          <p:nvPr/>
        </p:nvSpPr>
        <p:spPr>
          <a:xfrm>
            <a:off x="5235893" y="5088017"/>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Contact us: </a:t>
            </a:r>
            <a:r>
              <a:rPr lang="en-US" sz="1750" u="sng" dirty="0">
                <a:solidFill>
                  <a:srgbClr val="D4A33A"/>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Vaddi.Naveen@aionos.ai</a:t>
            </a:r>
            <a:r>
              <a:rPr lang="en-US" sz="1750" dirty="0">
                <a:solidFill>
                  <a:srgbClr val="2C2926"/>
                </a:solidFill>
                <a:latin typeface="Inter" pitchFamily="34" charset="0"/>
                <a:ea typeface="Inter" pitchFamily="34" charset="-122"/>
                <a:cs typeface="Inter" pitchFamily="34" charset="-120"/>
              </a:rPr>
              <a:t> | +91-9666080844, Hyderabad
AIonOS India Pvt Ltd,</a:t>
            </a:r>
          </a:p>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 Hello@aionos.ai</a:t>
            </a:r>
            <a:endParaRPr lang="en-US" sz="1750" dirty="0"/>
          </a:p>
        </p:txBody>
      </p:sp>
      <p:pic>
        <p:nvPicPr>
          <p:cNvPr id="7" name="Image 2" descr="preencoded.png"/>
          <p:cNvPicPr>
            <a:picLocks noChangeAspect="1"/>
          </p:cNvPicPr>
          <p:nvPr/>
        </p:nvPicPr>
        <p:blipFill>
          <a:blip r:embed="rId6"/>
          <a:stretch>
            <a:fillRect/>
          </a:stretch>
        </p:blipFill>
        <p:spPr>
          <a:xfrm>
            <a:off x="9677995" y="2234327"/>
            <a:ext cx="4158615" cy="2570202"/>
          </a:xfrm>
          <a:prstGeom prst="rect">
            <a:avLst/>
          </a:prstGeom>
        </p:spPr>
      </p:pic>
      <p:sp>
        <p:nvSpPr>
          <p:cNvPr id="8" name="Text 3"/>
          <p:cNvSpPr/>
          <p:nvPr/>
        </p:nvSpPr>
        <p:spPr>
          <a:xfrm>
            <a:off x="9677995" y="5088017"/>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Visit us at </a:t>
            </a:r>
            <a:r>
              <a:rPr lang="en-US" sz="1750" dirty="0" err="1">
                <a:solidFill>
                  <a:srgbClr val="2C2926"/>
                </a:solidFill>
                <a:latin typeface="Inter" pitchFamily="34" charset="0"/>
                <a:ea typeface="Inter" pitchFamily="34" charset="-122"/>
                <a:cs typeface="Inter" pitchFamily="34" charset="-120"/>
              </a:rPr>
              <a:t>Aionos</a:t>
            </a:r>
            <a:r>
              <a:rPr lang="en-US" sz="1750" dirty="0">
                <a:solidFill>
                  <a:srgbClr val="2C2926"/>
                </a:solidFill>
                <a:latin typeface="Inter" pitchFamily="34" charset="0"/>
                <a:ea typeface="Inter" pitchFamily="34" charset="-122"/>
                <a:cs typeface="Inter" pitchFamily="34" charset="-120"/>
              </a:rPr>
              <a:t> India Pvt Ltd</a:t>
            </a:r>
          </a:p>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601, 602, 6th Floor, Emaar, MGF Capital Tower 1, Sikanderpur, Sector -26, Gurugram, Haryana, 122002</a:t>
            </a:r>
            <a:endParaRPr lang="en-US" sz="1750" dirty="0"/>
          </a:p>
        </p:txBody>
      </p:sp>
      <p:sp>
        <p:nvSpPr>
          <p:cNvPr id="9" name="Text 4"/>
          <p:cNvSpPr/>
          <p:nvPr/>
        </p:nvSpPr>
        <p:spPr>
          <a:xfrm>
            <a:off x="793790" y="679477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We welcome your questions and valuable feedback to enhance our AI mineral exploration model.</a:t>
            </a:r>
            <a:endParaRPr lang="en-US" sz="1750" dirty="0"/>
          </a:p>
        </p:txBody>
      </p:sp>
      <p:sp>
        <p:nvSpPr>
          <p:cNvPr id="10" name="Rectangle 9">
            <a:extLst>
              <a:ext uri="{FF2B5EF4-FFF2-40B4-BE49-F238E27FC236}">
                <a16:creationId xmlns:a16="http://schemas.microsoft.com/office/drawing/2014/main" id="{60E0A7D8-5530-E627-AA81-E2B65F7E1976}"/>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72321" y="371118"/>
            <a:ext cx="3374231" cy="421719"/>
          </a:xfrm>
          <a:prstGeom prst="rect">
            <a:avLst/>
          </a:prstGeom>
          <a:noFill/>
          <a:ln/>
        </p:spPr>
        <p:txBody>
          <a:bodyPr wrap="non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Project Objective</a:t>
            </a:r>
            <a:endParaRPr lang="en-US" sz="2650" dirty="0"/>
          </a:p>
        </p:txBody>
      </p:sp>
      <p:pic>
        <p:nvPicPr>
          <p:cNvPr id="3" name="Image 0" descr="preencoded.png"/>
          <p:cNvPicPr>
            <a:picLocks noChangeAspect="1"/>
          </p:cNvPicPr>
          <p:nvPr/>
        </p:nvPicPr>
        <p:blipFill>
          <a:blip r:embed="rId3"/>
          <a:stretch>
            <a:fillRect/>
          </a:stretch>
        </p:blipFill>
        <p:spPr>
          <a:xfrm>
            <a:off x="472321" y="1062752"/>
            <a:ext cx="3374231" cy="2085380"/>
          </a:xfrm>
          <a:prstGeom prst="rect">
            <a:avLst/>
          </a:prstGeom>
        </p:spPr>
      </p:pic>
      <p:sp>
        <p:nvSpPr>
          <p:cNvPr id="4" name="Text 1"/>
          <p:cNvSpPr/>
          <p:nvPr/>
        </p:nvSpPr>
        <p:spPr>
          <a:xfrm>
            <a:off x="4015264" y="1062752"/>
            <a:ext cx="1818203" cy="210860"/>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AI for Hidden Deposits</a:t>
            </a:r>
            <a:endParaRPr lang="en-US" sz="2500" dirty="0"/>
          </a:p>
        </p:txBody>
      </p:sp>
      <p:sp>
        <p:nvSpPr>
          <p:cNvPr id="5" name="Text 2"/>
          <p:cNvSpPr/>
          <p:nvPr/>
        </p:nvSpPr>
        <p:spPr>
          <a:xfrm>
            <a:off x="4015260" y="1598366"/>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Using artificial intelligence to detect mineral deposits hidden deep underground.</a:t>
            </a:r>
            <a:endParaRPr lang="en-US" dirty="0"/>
          </a:p>
        </p:txBody>
      </p:sp>
      <p:sp>
        <p:nvSpPr>
          <p:cNvPr id="6" name="Text 3"/>
          <p:cNvSpPr/>
          <p:nvPr/>
        </p:nvSpPr>
        <p:spPr>
          <a:xfrm>
            <a:off x="4015261" y="2086731"/>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Advanced algorithms analyze complex geological data to predict new resource locations.</a:t>
            </a:r>
            <a:endParaRPr lang="en-US" dirty="0"/>
          </a:p>
        </p:txBody>
      </p:sp>
      <p:sp>
        <p:nvSpPr>
          <p:cNvPr id="7" name="Text 4"/>
          <p:cNvSpPr/>
          <p:nvPr/>
        </p:nvSpPr>
        <p:spPr>
          <a:xfrm>
            <a:off x="4015262" y="2644399"/>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Enhancing exploration accuracy and increasing discovery success rates significantly.</a:t>
            </a:r>
            <a:endParaRPr lang="en-US" dirty="0"/>
          </a:p>
        </p:txBody>
      </p:sp>
      <p:pic>
        <p:nvPicPr>
          <p:cNvPr id="8" name="Image 1" descr="preencoded.png"/>
          <p:cNvPicPr>
            <a:picLocks noChangeAspect="1"/>
          </p:cNvPicPr>
          <p:nvPr/>
        </p:nvPicPr>
        <p:blipFill>
          <a:blip r:embed="rId4"/>
          <a:stretch>
            <a:fillRect/>
          </a:stretch>
        </p:blipFill>
        <p:spPr>
          <a:xfrm>
            <a:off x="472321" y="3418046"/>
            <a:ext cx="3374231" cy="2085380"/>
          </a:xfrm>
          <a:prstGeom prst="rect">
            <a:avLst/>
          </a:prstGeom>
        </p:spPr>
      </p:pic>
      <p:sp>
        <p:nvSpPr>
          <p:cNvPr id="9" name="Text 5"/>
          <p:cNvSpPr/>
          <p:nvPr/>
        </p:nvSpPr>
        <p:spPr>
          <a:xfrm>
            <a:off x="4015264" y="3418046"/>
            <a:ext cx="1687116" cy="210860"/>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Focus Regions</a:t>
            </a:r>
            <a:endParaRPr lang="en-US" sz="2500" dirty="0"/>
          </a:p>
        </p:txBody>
      </p:sp>
      <p:sp>
        <p:nvSpPr>
          <p:cNvPr id="10" name="Text 6"/>
          <p:cNvSpPr/>
          <p:nvPr/>
        </p:nvSpPr>
        <p:spPr>
          <a:xfrm>
            <a:off x="4015264" y="3925848"/>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Exploration focused on Karnataka and Andhra Pradesh, key mineral-rich states in India.</a:t>
            </a:r>
          </a:p>
          <a:p>
            <a:pPr marL="0" indent="0" algn="l">
              <a:lnSpc>
                <a:spcPts val="1700"/>
              </a:lnSpc>
              <a:buNone/>
            </a:pPr>
            <a:endParaRPr lang="en-US" dirty="0">
              <a:solidFill>
                <a:srgbClr val="2C2926"/>
              </a:solidFill>
              <a:latin typeface="Inter" pitchFamily="34" charset="0"/>
              <a:ea typeface="Inter" pitchFamily="34" charset="-122"/>
            </a:endParaRPr>
          </a:p>
          <a:p>
            <a:pPr marL="0" indent="0" algn="l">
              <a:lnSpc>
                <a:spcPts val="1700"/>
              </a:lnSpc>
              <a:buNone/>
            </a:pPr>
            <a:endParaRPr lang="en-US" dirty="0"/>
          </a:p>
        </p:txBody>
      </p:sp>
      <p:sp>
        <p:nvSpPr>
          <p:cNvPr id="11" name="Text 7"/>
          <p:cNvSpPr/>
          <p:nvPr/>
        </p:nvSpPr>
        <p:spPr>
          <a:xfrm>
            <a:off x="4015264" y="4445437"/>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Targeting areas with promising geology and existing mining infrastructure to optimize results.</a:t>
            </a:r>
            <a:endParaRPr lang="en-US" dirty="0"/>
          </a:p>
        </p:txBody>
      </p:sp>
      <p:sp>
        <p:nvSpPr>
          <p:cNvPr id="12" name="Text 8"/>
          <p:cNvSpPr/>
          <p:nvPr/>
        </p:nvSpPr>
        <p:spPr>
          <a:xfrm>
            <a:off x="4015263" y="4958358"/>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Collaborating with local authorities and experts for effective and sustainable exploration.</a:t>
            </a:r>
            <a:endParaRPr lang="en-US" dirty="0"/>
          </a:p>
        </p:txBody>
      </p:sp>
      <p:pic>
        <p:nvPicPr>
          <p:cNvPr id="13" name="Image 2" descr="preencoded.png"/>
          <p:cNvPicPr>
            <a:picLocks noChangeAspect="1"/>
          </p:cNvPicPr>
          <p:nvPr/>
        </p:nvPicPr>
        <p:blipFill>
          <a:blip r:embed="rId5"/>
          <a:stretch>
            <a:fillRect/>
          </a:stretch>
        </p:blipFill>
        <p:spPr>
          <a:xfrm>
            <a:off x="472321" y="5773341"/>
            <a:ext cx="3374231" cy="2085380"/>
          </a:xfrm>
          <a:prstGeom prst="rect">
            <a:avLst/>
          </a:prstGeom>
        </p:spPr>
      </p:pic>
      <p:sp>
        <p:nvSpPr>
          <p:cNvPr id="14" name="Text 9"/>
          <p:cNvSpPr/>
          <p:nvPr/>
        </p:nvSpPr>
        <p:spPr>
          <a:xfrm>
            <a:off x="4015264" y="5773341"/>
            <a:ext cx="1687116" cy="210860"/>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Target Minerals</a:t>
            </a:r>
            <a:endParaRPr lang="en-US" sz="2500" dirty="0"/>
          </a:p>
        </p:txBody>
      </p:sp>
      <p:sp>
        <p:nvSpPr>
          <p:cNvPr id="15" name="Text 10"/>
          <p:cNvSpPr/>
          <p:nvPr/>
        </p:nvSpPr>
        <p:spPr>
          <a:xfrm>
            <a:off x="4015264" y="6207702"/>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Key minerals including Rare Earth Elements (REE), Nickel-Platinum Group Elements (Ni-PGE),</a:t>
            </a:r>
          </a:p>
          <a:p>
            <a:pPr marL="0" indent="0" algn="l">
              <a:lnSpc>
                <a:spcPts val="1700"/>
              </a:lnSpc>
              <a:buNone/>
            </a:pPr>
            <a:r>
              <a:rPr lang="en-US" dirty="0">
                <a:solidFill>
                  <a:srgbClr val="2C2926"/>
                </a:solidFill>
                <a:latin typeface="Inter" pitchFamily="34" charset="0"/>
                <a:ea typeface="Inter" pitchFamily="34" charset="-122"/>
                <a:cs typeface="Inter" pitchFamily="34" charset="-120"/>
              </a:rPr>
              <a:t> and Copper.</a:t>
            </a:r>
            <a:endParaRPr lang="en-US" dirty="0"/>
          </a:p>
        </p:txBody>
      </p:sp>
      <p:sp>
        <p:nvSpPr>
          <p:cNvPr id="16" name="Text 11"/>
          <p:cNvSpPr/>
          <p:nvPr/>
        </p:nvSpPr>
        <p:spPr>
          <a:xfrm>
            <a:off x="4015264" y="6759396"/>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Also focusing on valuable resources like Gold, Diamond, Iron, and Manganese to diversify </a:t>
            </a:r>
          </a:p>
          <a:p>
            <a:pPr marL="0" indent="0" algn="l">
              <a:lnSpc>
                <a:spcPts val="1700"/>
              </a:lnSpc>
              <a:buNone/>
            </a:pPr>
            <a:r>
              <a:rPr lang="en-US" dirty="0">
                <a:solidFill>
                  <a:srgbClr val="2C2926"/>
                </a:solidFill>
                <a:latin typeface="Inter" pitchFamily="34" charset="0"/>
                <a:ea typeface="Inter" pitchFamily="34" charset="-122"/>
                <a:cs typeface="Inter" pitchFamily="34" charset="-120"/>
              </a:rPr>
              <a:t>prospects.</a:t>
            </a:r>
            <a:endParaRPr lang="en-US" dirty="0"/>
          </a:p>
        </p:txBody>
      </p:sp>
      <p:sp>
        <p:nvSpPr>
          <p:cNvPr id="17" name="Text 12"/>
          <p:cNvSpPr/>
          <p:nvPr/>
        </p:nvSpPr>
        <p:spPr>
          <a:xfrm>
            <a:off x="4015264" y="7422498"/>
            <a:ext cx="10142815" cy="215979"/>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Ensuring broad coverage to support multiple industrial and technological sectors.</a:t>
            </a:r>
            <a:endParaRPr lang="en-US" dirty="0"/>
          </a:p>
        </p:txBody>
      </p:sp>
      <p:sp>
        <p:nvSpPr>
          <p:cNvPr id="18" name="Rectangle 17">
            <a:extLst>
              <a:ext uri="{FF2B5EF4-FFF2-40B4-BE49-F238E27FC236}">
                <a16:creationId xmlns:a16="http://schemas.microsoft.com/office/drawing/2014/main" id="{8125F27D-6ACC-132A-BAC3-D3C2900E9D58}"/>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76250" y="374213"/>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Problem Statement</a:t>
            </a:r>
            <a:endParaRPr lang="en-US" sz="2650" dirty="0"/>
          </a:p>
        </p:txBody>
      </p:sp>
      <p:pic>
        <p:nvPicPr>
          <p:cNvPr id="3" name="Image 0" descr="preencoded.png"/>
          <p:cNvPicPr>
            <a:picLocks noChangeAspect="1"/>
          </p:cNvPicPr>
          <p:nvPr/>
        </p:nvPicPr>
        <p:blipFill>
          <a:blip r:embed="rId3"/>
          <a:stretch>
            <a:fillRect/>
          </a:stretch>
        </p:blipFill>
        <p:spPr>
          <a:xfrm>
            <a:off x="476250" y="1003578"/>
            <a:ext cx="3402330" cy="2102763"/>
          </a:xfrm>
          <a:prstGeom prst="rect">
            <a:avLst/>
          </a:prstGeom>
        </p:spPr>
      </p:pic>
      <p:sp>
        <p:nvSpPr>
          <p:cNvPr id="4" name="Text 1"/>
          <p:cNvSpPr/>
          <p:nvPr/>
        </p:nvSpPr>
        <p:spPr>
          <a:xfrm>
            <a:off x="4048601" y="1003578"/>
            <a:ext cx="2094071" cy="212646"/>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Predict New Target Zones</a:t>
            </a:r>
            <a:endParaRPr lang="en-US" sz="2500" dirty="0"/>
          </a:p>
        </p:txBody>
      </p:sp>
      <p:sp>
        <p:nvSpPr>
          <p:cNvPr id="5" name="Text 2"/>
          <p:cNvSpPr/>
          <p:nvPr/>
        </p:nvSpPr>
        <p:spPr>
          <a:xfrm>
            <a:off x="4048601" y="1465995"/>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The project aims to identify promising new mineral target areas.</a:t>
            </a:r>
            <a:endParaRPr lang="en-US" dirty="0"/>
          </a:p>
        </p:txBody>
      </p:sp>
      <p:sp>
        <p:nvSpPr>
          <p:cNvPr id="6" name="Text 3"/>
          <p:cNvSpPr/>
          <p:nvPr/>
        </p:nvSpPr>
        <p:spPr>
          <a:xfrm>
            <a:off x="4048600" y="1936552"/>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This covers a vast region spanning 39,000 square kilometers.</a:t>
            </a:r>
            <a:endParaRPr lang="en-US" dirty="0"/>
          </a:p>
        </p:txBody>
      </p:sp>
      <p:sp>
        <p:nvSpPr>
          <p:cNvPr id="7" name="Text 4"/>
          <p:cNvSpPr/>
          <p:nvPr/>
        </p:nvSpPr>
        <p:spPr>
          <a:xfrm>
            <a:off x="4048601" y="2417207"/>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Advanced AI techniques help prioritize zones for exploration.</a:t>
            </a:r>
            <a:endParaRPr lang="en-US" dirty="0"/>
          </a:p>
        </p:txBody>
      </p:sp>
      <p:pic>
        <p:nvPicPr>
          <p:cNvPr id="8" name="Image 1" descr="preencoded.png"/>
          <p:cNvPicPr>
            <a:picLocks noChangeAspect="1"/>
          </p:cNvPicPr>
          <p:nvPr/>
        </p:nvPicPr>
        <p:blipFill>
          <a:blip r:embed="rId4"/>
          <a:stretch>
            <a:fillRect/>
          </a:stretch>
        </p:blipFill>
        <p:spPr>
          <a:xfrm>
            <a:off x="476250" y="3378518"/>
            <a:ext cx="3402330" cy="2102763"/>
          </a:xfrm>
          <a:prstGeom prst="rect">
            <a:avLst/>
          </a:prstGeom>
        </p:spPr>
      </p:pic>
      <p:sp>
        <p:nvSpPr>
          <p:cNvPr id="9" name="Text 5"/>
          <p:cNvSpPr/>
          <p:nvPr/>
        </p:nvSpPr>
        <p:spPr>
          <a:xfrm>
            <a:off x="4048601" y="3378518"/>
            <a:ext cx="2127409" cy="212646"/>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Focus on Hidden Deposits</a:t>
            </a:r>
            <a:endParaRPr lang="en-US" sz="2500" dirty="0"/>
          </a:p>
        </p:txBody>
      </p:sp>
      <p:sp>
        <p:nvSpPr>
          <p:cNvPr id="10" name="Text 6"/>
          <p:cNvSpPr/>
          <p:nvPr/>
        </p:nvSpPr>
        <p:spPr>
          <a:xfrm>
            <a:off x="4048599" y="3815961"/>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Special focus on mineral deposits that are not easily detectable.</a:t>
            </a:r>
            <a:endParaRPr lang="en-US" dirty="0"/>
          </a:p>
        </p:txBody>
      </p:sp>
      <p:sp>
        <p:nvSpPr>
          <p:cNvPr id="11" name="Text 7"/>
          <p:cNvSpPr/>
          <p:nvPr/>
        </p:nvSpPr>
        <p:spPr>
          <a:xfrm>
            <a:off x="4048601" y="4226006"/>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These include concealed and deep-seated mineralizations which pose exploration challenges.</a:t>
            </a:r>
            <a:endParaRPr lang="en-US" dirty="0"/>
          </a:p>
        </p:txBody>
      </p:sp>
      <p:sp>
        <p:nvSpPr>
          <p:cNvPr id="12" name="Text 8"/>
          <p:cNvSpPr/>
          <p:nvPr/>
        </p:nvSpPr>
        <p:spPr>
          <a:xfrm>
            <a:off x="4048601" y="4699553"/>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AI-driven models enhance the discovery of such hidden resources.</a:t>
            </a:r>
            <a:endParaRPr lang="en-US" dirty="0"/>
          </a:p>
        </p:txBody>
      </p:sp>
      <p:pic>
        <p:nvPicPr>
          <p:cNvPr id="13" name="Image 2" descr="preencoded.png"/>
          <p:cNvPicPr>
            <a:picLocks noChangeAspect="1"/>
          </p:cNvPicPr>
          <p:nvPr/>
        </p:nvPicPr>
        <p:blipFill>
          <a:blip r:embed="rId5"/>
          <a:stretch>
            <a:fillRect/>
          </a:stretch>
        </p:blipFill>
        <p:spPr>
          <a:xfrm>
            <a:off x="476250" y="5753457"/>
            <a:ext cx="3402330" cy="2102763"/>
          </a:xfrm>
          <a:prstGeom prst="rect">
            <a:avLst/>
          </a:prstGeom>
        </p:spPr>
      </p:pic>
      <p:sp>
        <p:nvSpPr>
          <p:cNvPr id="14" name="Text 9"/>
          <p:cNvSpPr/>
          <p:nvPr/>
        </p:nvSpPr>
        <p:spPr>
          <a:xfrm>
            <a:off x="4048601" y="5753457"/>
            <a:ext cx="1701165" cy="212646"/>
          </a:xfrm>
          <a:prstGeom prst="rect">
            <a:avLst/>
          </a:prstGeom>
          <a:noFill/>
          <a:ln/>
        </p:spPr>
        <p:txBody>
          <a:bodyPr wrap="none" lIns="0" tIns="0" rIns="0" bIns="0" rtlCol="0" anchor="t"/>
          <a:lstStyle/>
          <a:p>
            <a:pPr marL="0" indent="0" algn="l">
              <a:lnSpc>
                <a:spcPts val="16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AI/ML Solutions</a:t>
            </a:r>
            <a:endParaRPr lang="en-US" sz="2500" dirty="0"/>
          </a:p>
        </p:txBody>
      </p:sp>
      <p:sp>
        <p:nvSpPr>
          <p:cNvPr id="15" name="Text 10"/>
          <p:cNvSpPr/>
          <p:nvPr/>
        </p:nvSpPr>
        <p:spPr>
          <a:xfrm>
            <a:off x="4048596" y="6217401"/>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Data cleaning ensures the quality and usability of raw geological data.</a:t>
            </a:r>
            <a:endParaRPr lang="en-US" dirty="0"/>
          </a:p>
        </p:txBody>
      </p:sp>
      <p:sp>
        <p:nvSpPr>
          <p:cNvPr id="16" name="Text 11"/>
          <p:cNvSpPr/>
          <p:nvPr/>
        </p:nvSpPr>
        <p:spPr>
          <a:xfrm>
            <a:off x="4048597" y="6668573"/>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Integration of diverse data sources is crucial to building robust models.</a:t>
            </a:r>
            <a:endParaRPr lang="en-US" dirty="0"/>
          </a:p>
        </p:txBody>
      </p:sp>
      <p:sp>
        <p:nvSpPr>
          <p:cNvPr id="17" name="Text 12"/>
          <p:cNvSpPr/>
          <p:nvPr/>
        </p:nvSpPr>
        <p:spPr>
          <a:xfrm>
            <a:off x="4048598" y="7178123"/>
            <a:ext cx="10105549" cy="217646"/>
          </a:xfrm>
          <a:prstGeom prst="rect">
            <a:avLst/>
          </a:prstGeom>
          <a:noFill/>
          <a:ln/>
        </p:spPr>
        <p:txBody>
          <a:bodyPr wrap="none" lIns="0" tIns="0" rIns="0" bIns="0" rtlCol="0" anchor="t"/>
          <a:lstStyle/>
          <a:p>
            <a:pPr marL="0" indent="0" algn="l">
              <a:lnSpc>
                <a:spcPts val="1700"/>
              </a:lnSpc>
              <a:buNone/>
            </a:pPr>
            <a:r>
              <a:rPr lang="en-US" dirty="0">
                <a:solidFill>
                  <a:srgbClr val="2C2926"/>
                </a:solidFill>
                <a:latin typeface="Inter" pitchFamily="34" charset="0"/>
                <a:ea typeface="Inter" pitchFamily="34" charset="-122"/>
                <a:cs typeface="Inter" pitchFamily="34" charset="-120"/>
              </a:rPr>
              <a:t>Depth modeling provides insights into subsurface mineral deposit distributions.</a:t>
            </a:r>
            <a:endParaRPr lang="en-US" dirty="0"/>
          </a:p>
        </p:txBody>
      </p:sp>
      <p:sp>
        <p:nvSpPr>
          <p:cNvPr id="18" name="Rectangle 17">
            <a:extLst>
              <a:ext uri="{FF2B5EF4-FFF2-40B4-BE49-F238E27FC236}">
                <a16:creationId xmlns:a16="http://schemas.microsoft.com/office/drawing/2014/main" id="{81912962-5BEE-54E5-5911-047ABABA86E1}"/>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89459"/>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2C2926"/>
                </a:solidFill>
                <a:latin typeface="Bricolage Grotesque Semi Bold" pitchFamily="34" charset="0"/>
                <a:ea typeface="Bricolage Grotesque Semi Bold" pitchFamily="34" charset="-122"/>
                <a:cs typeface="Bricolage Grotesque Semi Bold" pitchFamily="34" charset="-120"/>
              </a:rPr>
              <a:t>Backend AI Code</a:t>
            </a: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 – A Python-based backend pipeline</a:t>
            </a:r>
            <a:endParaRPr lang="en-US" sz="4450" dirty="0"/>
          </a:p>
        </p:txBody>
      </p:sp>
      <p:pic>
        <p:nvPicPr>
          <p:cNvPr id="3" name="Image 0" descr="preencoded.png"/>
          <p:cNvPicPr>
            <a:picLocks noChangeAspect="1"/>
          </p:cNvPicPr>
          <p:nvPr/>
        </p:nvPicPr>
        <p:blipFill>
          <a:blip r:embed="rId3"/>
          <a:stretch>
            <a:fillRect/>
          </a:stretch>
        </p:blipFill>
        <p:spPr>
          <a:xfrm>
            <a:off x="793790" y="3260646"/>
            <a:ext cx="4158615" cy="2570202"/>
          </a:xfrm>
          <a:prstGeom prst="rect">
            <a:avLst/>
          </a:prstGeom>
        </p:spPr>
      </p:pic>
      <p:sp>
        <p:nvSpPr>
          <p:cNvPr id="4" name="Text 1"/>
          <p:cNvSpPr/>
          <p:nvPr/>
        </p:nvSpPr>
        <p:spPr>
          <a:xfrm>
            <a:off x="793790" y="6114336"/>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Preprocessing geological data for quality and consistency</a:t>
            </a:r>
            <a:endParaRPr lang="en-US" sz="1750" dirty="0"/>
          </a:p>
        </p:txBody>
      </p:sp>
      <p:pic>
        <p:nvPicPr>
          <p:cNvPr id="5" name="Image 1" descr="preencoded.png"/>
          <p:cNvPicPr>
            <a:picLocks noChangeAspect="1"/>
          </p:cNvPicPr>
          <p:nvPr/>
        </p:nvPicPr>
        <p:blipFill>
          <a:blip r:embed="rId4"/>
          <a:stretch>
            <a:fillRect/>
          </a:stretch>
        </p:blipFill>
        <p:spPr>
          <a:xfrm>
            <a:off x="5235893" y="3260646"/>
            <a:ext cx="4158615" cy="2570202"/>
          </a:xfrm>
          <a:prstGeom prst="rect">
            <a:avLst/>
          </a:prstGeom>
        </p:spPr>
      </p:pic>
      <p:sp>
        <p:nvSpPr>
          <p:cNvPr id="6" name="Text 2"/>
          <p:cNvSpPr/>
          <p:nvPr/>
        </p:nvSpPr>
        <p:spPr>
          <a:xfrm>
            <a:off x="5235893" y="6114336"/>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Applying machine learning to predict mineral prospectivity</a:t>
            </a:r>
            <a:endParaRPr lang="en-US" sz="1750" dirty="0"/>
          </a:p>
        </p:txBody>
      </p:sp>
      <p:pic>
        <p:nvPicPr>
          <p:cNvPr id="7" name="Image 2" descr="preencoded.png"/>
          <p:cNvPicPr>
            <a:picLocks noChangeAspect="1"/>
          </p:cNvPicPr>
          <p:nvPr/>
        </p:nvPicPr>
        <p:blipFill>
          <a:blip r:embed="rId5"/>
          <a:stretch>
            <a:fillRect/>
          </a:stretch>
        </p:blipFill>
        <p:spPr>
          <a:xfrm>
            <a:off x="9677995" y="3260646"/>
            <a:ext cx="4158615" cy="2570202"/>
          </a:xfrm>
          <a:prstGeom prst="rect">
            <a:avLst/>
          </a:prstGeom>
        </p:spPr>
      </p:pic>
      <p:sp>
        <p:nvSpPr>
          <p:cNvPr id="8" name="Text 3"/>
          <p:cNvSpPr/>
          <p:nvPr/>
        </p:nvSpPr>
        <p:spPr>
          <a:xfrm>
            <a:off x="9677995" y="6114336"/>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Outputting target zones with associated confidence scores</a:t>
            </a:r>
            <a:endParaRPr lang="en-US" sz="1750" dirty="0"/>
          </a:p>
        </p:txBody>
      </p:sp>
      <p:sp>
        <p:nvSpPr>
          <p:cNvPr id="9" name="Rectangle 8">
            <a:extLst>
              <a:ext uri="{FF2B5EF4-FFF2-40B4-BE49-F238E27FC236}">
                <a16:creationId xmlns:a16="http://schemas.microsoft.com/office/drawing/2014/main" id="{A7B3E938-9491-8E73-9FDA-D9131E3AF453}"/>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11590-EED0-F9AA-0A33-D81CB8EBAC2C}"/>
              </a:ext>
            </a:extLst>
          </p:cNvPr>
          <p:cNvSpPr txBox="1"/>
          <p:nvPr/>
        </p:nvSpPr>
        <p:spPr>
          <a:xfrm>
            <a:off x="1395663" y="348915"/>
            <a:ext cx="11429999" cy="7651582"/>
          </a:xfrm>
          <a:prstGeom prst="rect">
            <a:avLst/>
          </a:prstGeom>
          <a:noFill/>
        </p:spPr>
        <p:txBody>
          <a:bodyPr wrap="square">
            <a:spAutoFit/>
          </a:bodyPr>
          <a:lstStyle/>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a:t>
            </a:r>
            <a:r>
              <a:rPr lang="en-IN" sz="1400" kern="100" dirty="0" err="1">
                <a:effectLst/>
                <a:latin typeface="Inter" panose="020B0604020202020204" charset="0"/>
                <a:ea typeface="Inter" panose="020B0604020202020204" charset="0"/>
                <a:cs typeface="Times New Roman" panose="02020603050405020304" pitchFamily="18" charset="0"/>
              </a:rPr>
              <a:t>geopandas</a:t>
            </a:r>
            <a:r>
              <a:rPr lang="en-IN" sz="1400" kern="100" dirty="0">
                <a:effectLst/>
                <a:latin typeface="Inter" panose="020B0604020202020204" charset="0"/>
                <a:ea typeface="Inter" panose="020B0604020202020204" charset="0"/>
                <a:cs typeface="Times New Roman" panose="02020603050405020304" pitchFamily="18" charset="0"/>
              </a:rPr>
              <a:t> as gpd</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a:t>
            </a:r>
            <a:r>
              <a:rPr lang="en-IN" sz="1400" kern="100" dirty="0" err="1">
                <a:effectLst/>
                <a:latin typeface="Inter" panose="020B0604020202020204" charset="0"/>
                <a:ea typeface="Inter" panose="020B0604020202020204" charset="0"/>
                <a:cs typeface="Times New Roman" panose="02020603050405020304" pitchFamily="18" charset="0"/>
              </a:rPr>
              <a:t>rasterio</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a:t>
            </a:r>
            <a:r>
              <a:rPr lang="en-IN" sz="1400" kern="100" dirty="0" err="1">
                <a:effectLst/>
                <a:latin typeface="Inter" panose="020B0604020202020204" charset="0"/>
                <a:ea typeface="Inter" panose="020B0604020202020204" charset="0"/>
                <a:cs typeface="Times New Roman" panose="02020603050405020304" pitchFamily="18" charset="0"/>
              </a:rPr>
              <a:t>numpy</a:t>
            </a:r>
            <a:r>
              <a:rPr lang="en-IN" sz="1400" kern="100" dirty="0">
                <a:effectLst/>
                <a:latin typeface="Inter" panose="020B0604020202020204" charset="0"/>
                <a:ea typeface="Inter" panose="020B0604020202020204" charset="0"/>
                <a:cs typeface="Times New Roman" panose="02020603050405020304" pitchFamily="18" charset="0"/>
              </a:rPr>
              <a:t> as np</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pandas as pd</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from </a:t>
            </a:r>
            <a:r>
              <a:rPr lang="en-IN" sz="1400" kern="100" dirty="0" err="1">
                <a:effectLst/>
                <a:latin typeface="Inter" panose="020B0604020202020204" charset="0"/>
                <a:ea typeface="Inter" panose="020B0604020202020204" charset="0"/>
                <a:cs typeface="Times New Roman" panose="02020603050405020304" pitchFamily="18" charset="0"/>
              </a:rPr>
              <a:t>sklearn.ensemble</a:t>
            </a:r>
            <a:r>
              <a:rPr lang="en-IN" sz="1400" kern="100" dirty="0">
                <a:effectLst/>
                <a:latin typeface="Inter" panose="020B0604020202020204" charset="0"/>
                <a:ea typeface="Inter" panose="020B0604020202020204" charset="0"/>
                <a:cs typeface="Times New Roman" panose="02020603050405020304" pitchFamily="18" charset="0"/>
              </a:rPr>
              <a:t> import </a:t>
            </a:r>
            <a:r>
              <a:rPr lang="en-IN" sz="1400" kern="100" dirty="0" err="1">
                <a:effectLst/>
                <a:latin typeface="Inter" panose="020B0604020202020204" charset="0"/>
                <a:ea typeface="Inter" panose="020B0604020202020204" charset="0"/>
                <a:cs typeface="Times New Roman" panose="02020603050405020304" pitchFamily="18" charset="0"/>
              </a:rPr>
              <a:t>RandomForestClassifier</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from </a:t>
            </a:r>
            <a:r>
              <a:rPr lang="en-IN" sz="1400" kern="100" dirty="0" err="1">
                <a:effectLst/>
                <a:latin typeface="Inter" panose="020B0604020202020204" charset="0"/>
                <a:ea typeface="Inter" panose="020B0604020202020204" charset="0"/>
                <a:cs typeface="Times New Roman" panose="02020603050405020304" pitchFamily="18" charset="0"/>
              </a:rPr>
              <a:t>sklearn.model_selection</a:t>
            </a:r>
            <a:r>
              <a:rPr lang="en-IN" sz="1400" kern="100" dirty="0">
                <a:effectLst/>
                <a:latin typeface="Inter" panose="020B0604020202020204" charset="0"/>
                <a:ea typeface="Inter" panose="020B0604020202020204" charset="0"/>
                <a:cs typeface="Times New Roman" panose="02020603050405020304" pitchFamily="18" charset="0"/>
              </a:rPr>
              <a:t> import </a:t>
            </a:r>
            <a:r>
              <a:rPr lang="en-IN" sz="1400" kern="100" dirty="0" err="1">
                <a:effectLst/>
                <a:latin typeface="Inter" panose="020B0604020202020204" charset="0"/>
                <a:ea typeface="Inter" panose="020B0604020202020204" charset="0"/>
                <a:cs typeface="Times New Roman" panose="02020603050405020304" pitchFamily="18" charset="0"/>
              </a:rPr>
              <a:t>train_test_split</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from </a:t>
            </a:r>
            <a:r>
              <a:rPr lang="en-IN" sz="1400" kern="100" dirty="0" err="1">
                <a:effectLst/>
                <a:latin typeface="Inter" panose="020B0604020202020204" charset="0"/>
                <a:ea typeface="Inter" panose="020B0604020202020204" charset="0"/>
                <a:cs typeface="Times New Roman" panose="02020603050405020304" pitchFamily="18" charset="0"/>
              </a:rPr>
              <a:t>sklearn.metrics</a:t>
            </a:r>
            <a:r>
              <a:rPr lang="en-IN" sz="1400" kern="100" dirty="0">
                <a:effectLst/>
                <a:latin typeface="Inter" panose="020B0604020202020204" charset="0"/>
                <a:ea typeface="Inter" panose="020B0604020202020204" charset="0"/>
                <a:cs typeface="Times New Roman" panose="02020603050405020304" pitchFamily="18" charset="0"/>
              </a:rPr>
              <a:t> import </a:t>
            </a:r>
            <a:r>
              <a:rPr lang="en-IN" sz="1400" kern="100" dirty="0" err="1">
                <a:effectLst/>
                <a:latin typeface="Inter" panose="020B0604020202020204" charset="0"/>
                <a:ea typeface="Inter" panose="020B0604020202020204" charset="0"/>
                <a:cs typeface="Times New Roman" panose="02020603050405020304" pitchFamily="18" charset="0"/>
              </a:rPr>
              <a:t>classification_report</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import </a:t>
            </a:r>
            <a:r>
              <a:rPr lang="en-IN" sz="1400" kern="100" dirty="0" err="1">
                <a:effectLst/>
                <a:latin typeface="Inter" panose="020B0604020202020204" charset="0"/>
                <a:ea typeface="Inter" panose="020B0604020202020204" charset="0"/>
                <a:cs typeface="Times New Roman" panose="02020603050405020304" pitchFamily="18" charset="0"/>
              </a:rPr>
              <a:t>joblib</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1: Load vector data </a:t>
            </a:r>
            <a:r>
              <a:rPr lang="en-IN" sz="1400" kern="100" dirty="0">
                <a:effectLst/>
                <a:latin typeface="Inter" panose="020B0604020202020204" charset="0"/>
                <a:ea typeface="Inter" panose="020B0604020202020204" charset="0"/>
                <a:cs typeface="Times New Roman" panose="02020603050405020304" pitchFamily="18" charset="0"/>
              </a:rPr>
              <a:t>(e.g., geological structures, lithology)</a:t>
            </a:r>
          </a:p>
          <a:p>
            <a:pPr>
              <a:lnSpc>
                <a:spcPct val="115000"/>
              </a:lnSpc>
              <a:spcAft>
                <a:spcPts val="800"/>
              </a:spcAft>
              <a:buNone/>
            </a:pPr>
            <a:r>
              <a:rPr lang="en-IN" sz="1400" kern="100" dirty="0" err="1">
                <a:effectLst/>
                <a:latin typeface="Inter" panose="020B0604020202020204" charset="0"/>
                <a:ea typeface="Inter" panose="020B0604020202020204" charset="0"/>
                <a:cs typeface="Times New Roman" panose="02020603050405020304" pitchFamily="18" charset="0"/>
              </a:rPr>
              <a:t>vector_data</a:t>
            </a:r>
            <a:r>
              <a:rPr lang="en-IN" sz="1400" kern="100" dirty="0">
                <a:effectLst/>
                <a:latin typeface="Inter" panose="020B0604020202020204" charset="0"/>
                <a:ea typeface="Inter" panose="020B0604020202020204" charset="0"/>
                <a:cs typeface="Times New Roman" panose="02020603050405020304" pitchFamily="18" charset="0"/>
              </a:rPr>
              <a:t> = </a:t>
            </a:r>
            <a:r>
              <a:rPr lang="en-IN" sz="1400" kern="100" dirty="0" err="1">
                <a:effectLst/>
                <a:latin typeface="Inter" panose="020B0604020202020204" charset="0"/>
                <a:ea typeface="Inter" panose="020B0604020202020204" charset="0"/>
                <a:cs typeface="Times New Roman" panose="02020603050405020304" pitchFamily="18" charset="0"/>
              </a:rPr>
              <a:t>gpd.read_file</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path_to_vector</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lithology.shp</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2: Load raster data </a:t>
            </a:r>
            <a:r>
              <a:rPr lang="en-IN" sz="1400" kern="100" dirty="0">
                <a:effectLst/>
                <a:latin typeface="Inter" panose="020B0604020202020204" charset="0"/>
                <a:ea typeface="Inter" panose="020B0604020202020204" charset="0"/>
                <a:cs typeface="Times New Roman" panose="02020603050405020304" pitchFamily="18" charset="0"/>
              </a:rPr>
              <a:t>(e.g., magnetic anomalies, remote sensing bands)</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with </a:t>
            </a:r>
            <a:r>
              <a:rPr lang="en-IN" sz="1400" kern="100" dirty="0" err="1">
                <a:effectLst/>
                <a:latin typeface="Inter" panose="020B0604020202020204" charset="0"/>
                <a:ea typeface="Inter" panose="020B0604020202020204" charset="0"/>
                <a:cs typeface="Times New Roman" panose="02020603050405020304" pitchFamily="18" charset="0"/>
              </a:rPr>
              <a:t>rasterio.open</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path_to_raster</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magnetic_anomaly.tif</a:t>
            </a:r>
            <a:r>
              <a:rPr lang="en-IN" sz="1400" kern="100" dirty="0">
                <a:effectLst/>
                <a:latin typeface="Inter" panose="020B0604020202020204" charset="0"/>
                <a:ea typeface="Inter" panose="020B0604020202020204" charset="0"/>
                <a:cs typeface="Times New Roman" panose="02020603050405020304" pitchFamily="18" charset="0"/>
              </a:rPr>
              <a:t>") as </a:t>
            </a:r>
            <a:r>
              <a:rPr lang="en-IN" sz="1400" kern="100" dirty="0" err="1">
                <a:effectLst/>
                <a:latin typeface="Inter" panose="020B0604020202020204" charset="0"/>
                <a:ea typeface="Inter" panose="020B0604020202020204" charset="0"/>
                <a:cs typeface="Times New Roman" panose="02020603050405020304" pitchFamily="18" charset="0"/>
              </a:rPr>
              <a:t>src</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mag_data</a:t>
            </a:r>
            <a:r>
              <a:rPr lang="en-IN" sz="1400" kern="100" dirty="0">
                <a:effectLst/>
                <a:latin typeface="Inter" panose="020B0604020202020204" charset="0"/>
                <a:ea typeface="Inter" panose="020B0604020202020204" charset="0"/>
                <a:cs typeface="Times New Roman" panose="02020603050405020304" pitchFamily="18" charset="0"/>
              </a:rPr>
              <a:t> = </a:t>
            </a:r>
            <a:r>
              <a:rPr lang="en-IN" sz="1400" kern="100" dirty="0" err="1">
                <a:effectLst/>
                <a:latin typeface="Inter" panose="020B0604020202020204" charset="0"/>
                <a:ea typeface="Inter" panose="020B0604020202020204" charset="0"/>
                <a:cs typeface="Times New Roman" panose="02020603050405020304" pitchFamily="18" charset="0"/>
              </a:rPr>
              <a:t>src.read</a:t>
            </a:r>
            <a:r>
              <a:rPr lang="en-IN" sz="1400" kern="100" dirty="0">
                <a:effectLst/>
                <a:latin typeface="Inter" panose="020B0604020202020204" charset="0"/>
                <a:ea typeface="Inter" panose="020B0604020202020204" charset="0"/>
                <a:cs typeface="Times New Roman" panose="02020603050405020304" pitchFamily="18" charset="0"/>
              </a:rPr>
              <a:t>(1)</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transform = </a:t>
            </a:r>
            <a:r>
              <a:rPr lang="en-IN" sz="1400" kern="100" dirty="0" err="1">
                <a:effectLst/>
                <a:latin typeface="Inter" panose="020B0604020202020204" charset="0"/>
                <a:ea typeface="Inter" panose="020B0604020202020204" charset="0"/>
                <a:cs typeface="Times New Roman" panose="02020603050405020304" pitchFamily="18" charset="0"/>
              </a:rPr>
              <a:t>src.transform</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3: Merge vector features with raster values</a:t>
            </a:r>
          </a:p>
          <a:p>
            <a:pPr>
              <a:lnSpc>
                <a:spcPct val="115000"/>
              </a:lnSpc>
              <a:spcAft>
                <a:spcPts val="800"/>
              </a:spcAft>
              <a:buNone/>
            </a:pPr>
            <a:r>
              <a:rPr lang="en-IN" sz="1400" kern="100" dirty="0" err="1">
                <a:effectLst/>
                <a:latin typeface="Inter" panose="020B0604020202020204" charset="0"/>
                <a:ea typeface="Inter" panose="020B0604020202020204" charset="0"/>
                <a:cs typeface="Times New Roman" panose="02020603050405020304" pitchFamily="18" charset="0"/>
              </a:rPr>
              <a:t>vector_data</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mag_anomaly</a:t>
            </a:r>
            <a:r>
              <a:rPr lang="en-IN" sz="1400" kern="100" dirty="0">
                <a:effectLst/>
                <a:latin typeface="Inter" panose="020B0604020202020204" charset="0"/>
                <a:ea typeface="Inter" panose="020B0604020202020204" charset="0"/>
                <a:cs typeface="Times New Roman" panose="02020603050405020304" pitchFamily="18" charset="0"/>
              </a:rPr>
              <a:t>'] = [</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mag_data</a:t>
            </a:r>
            <a:r>
              <a:rPr lang="en-IN" sz="1400" kern="100" dirty="0">
                <a:effectLst/>
                <a:latin typeface="Inter" panose="020B0604020202020204" charset="0"/>
                <a:ea typeface="Inter" panose="020B0604020202020204" charset="0"/>
                <a:cs typeface="Times New Roman" panose="02020603050405020304" pitchFamily="18" charset="0"/>
              </a:rPr>
              <a:t>[int(</a:t>
            </a:r>
            <a:r>
              <a:rPr lang="en-IN" sz="1400" kern="100" dirty="0" err="1">
                <a:effectLst/>
                <a:latin typeface="Inter" panose="020B0604020202020204" charset="0"/>
                <a:ea typeface="Inter" panose="020B0604020202020204" charset="0"/>
                <a:cs typeface="Times New Roman" panose="02020603050405020304" pitchFamily="18" charset="0"/>
              </a:rPr>
              <a:t>geom.centroid.y</a:t>
            </a:r>
            <a:r>
              <a:rPr lang="en-IN" sz="1400" kern="100" dirty="0">
                <a:effectLst/>
                <a:latin typeface="Inter" panose="020B0604020202020204" charset="0"/>
                <a:ea typeface="Inter" panose="020B0604020202020204" charset="0"/>
                <a:cs typeface="Times New Roman" panose="02020603050405020304" pitchFamily="18" charset="0"/>
              </a:rPr>
              <a:t>), int(</a:t>
            </a:r>
            <a:r>
              <a:rPr lang="en-IN" sz="1400" kern="100" dirty="0" err="1">
                <a:effectLst/>
                <a:latin typeface="Inter" panose="020B0604020202020204" charset="0"/>
                <a:ea typeface="Inter" panose="020B0604020202020204" charset="0"/>
                <a:cs typeface="Times New Roman" panose="02020603050405020304" pitchFamily="18" charset="0"/>
              </a:rPr>
              <a:t>geom.centroid.x</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for </a:t>
            </a:r>
            <a:r>
              <a:rPr lang="en-IN" sz="1400" kern="100" dirty="0" err="1">
                <a:effectLst/>
                <a:latin typeface="Inter" panose="020B0604020202020204" charset="0"/>
                <a:ea typeface="Inter" panose="020B0604020202020204" charset="0"/>
                <a:cs typeface="Times New Roman" panose="02020603050405020304" pitchFamily="18" charset="0"/>
              </a:rPr>
              <a:t>geom</a:t>
            </a:r>
            <a:r>
              <a:rPr lang="en-IN" sz="1400" kern="100" dirty="0">
                <a:effectLst/>
                <a:latin typeface="Inter" panose="020B0604020202020204" charset="0"/>
                <a:ea typeface="Inter" panose="020B0604020202020204" charset="0"/>
                <a:cs typeface="Times New Roman" panose="02020603050405020304" pitchFamily="18" charset="0"/>
              </a:rPr>
              <a:t> in </a:t>
            </a:r>
            <a:r>
              <a:rPr lang="en-IN" sz="1400" kern="100" dirty="0" err="1">
                <a:effectLst/>
                <a:latin typeface="Inter" panose="020B0604020202020204" charset="0"/>
                <a:ea typeface="Inter" panose="020B0604020202020204" charset="0"/>
                <a:cs typeface="Times New Roman" panose="02020603050405020304" pitchFamily="18" charset="0"/>
              </a:rPr>
              <a:t>vector_data.geometry</a:t>
            </a:r>
            <a:endParaRPr lang="en-IN" sz="1400" kern="100" dirty="0">
              <a:effectLst/>
              <a:latin typeface="Inter" panose="020B0604020202020204" charset="0"/>
              <a:ea typeface="Inter" panose="020B0604020202020204" charset="0"/>
              <a:cs typeface="Times New Roman" panose="02020603050405020304" pitchFamily="18" charset="0"/>
            </a:endParaRPr>
          </a:p>
          <a:p>
            <a:pPr>
              <a:lnSpc>
                <a:spcPct val="115000"/>
              </a:lnSpc>
              <a:spcAft>
                <a:spcPts val="800"/>
              </a:spcAft>
              <a:buNone/>
            </a:pPr>
            <a:r>
              <a:rPr lang="en-IN" sz="1200" kern="100" dirty="0">
                <a:effectLst/>
                <a:latin typeface="Inter" panose="020B0604020202020204" charset="0"/>
                <a:ea typeface="Inter" panose="020B0604020202020204" charset="0"/>
                <a:cs typeface="Times New Roman" panose="02020603050405020304" pitchFamily="18" charset="0"/>
              </a:rPr>
              <a:t>]</a:t>
            </a:r>
          </a:p>
        </p:txBody>
      </p:sp>
      <p:sp>
        <p:nvSpPr>
          <p:cNvPr id="2" name="Rectangle 1">
            <a:extLst>
              <a:ext uri="{FF2B5EF4-FFF2-40B4-BE49-F238E27FC236}">
                <a16:creationId xmlns:a16="http://schemas.microsoft.com/office/drawing/2014/main" id="{8D4A187D-5D74-067B-78B4-6FFCA6A25801}"/>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847881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04ED47-7BAF-8D05-653E-8F230057BC7D}"/>
              </a:ext>
            </a:extLst>
          </p:cNvPr>
          <p:cNvSpPr txBox="1"/>
          <p:nvPr/>
        </p:nvSpPr>
        <p:spPr>
          <a:xfrm>
            <a:off x="1455822" y="1008761"/>
            <a:ext cx="7315200" cy="5473743"/>
          </a:xfrm>
          <a:prstGeom prst="rect">
            <a:avLst/>
          </a:prstGeom>
          <a:noFill/>
        </p:spPr>
        <p:txBody>
          <a:bodyPr wrap="square">
            <a:spAutoFit/>
          </a:bodyPr>
          <a:lstStyle/>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4: Feature Engineering (example</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features = </a:t>
            </a:r>
            <a:r>
              <a:rPr lang="en-IN" sz="1400" kern="100" dirty="0" err="1">
                <a:effectLst/>
                <a:latin typeface="Inter" panose="020B0604020202020204" charset="0"/>
                <a:ea typeface="Inter" panose="020B0604020202020204" charset="0"/>
                <a:cs typeface="Times New Roman" panose="02020603050405020304" pitchFamily="18" charset="0"/>
              </a:rPr>
              <a:t>vector_data</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litho_type_code</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mag_anomaly</a:t>
            </a:r>
            <a:r>
              <a:rPr lang="en-IN" sz="1400" kern="100" dirty="0">
                <a:effectLst/>
                <a:latin typeface="Inter" panose="020B0604020202020204" charset="0"/>
                <a:ea typeface="Inter" panose="020B0604020202020204" charset="0"/>
                <a:cs typeface="Times New Roman" panose="02020603050405020304" pitchFamily="18" charset="0"/>
              </a:rPr>
              <a:t>']]  # Add more features as needed</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labels = </a:t>
            </a:r>
            <a:r>
              <a:rPr lang="en-IN" sz="1400" kern="100" dirty="0" err="1">
                <a:effectLst/>
                <a:latin typeface="Inter" panose="020B0604020202020204" charset="0"/>
                <a:ea typeface="Inter" panose="020B0604020202020204" charset="0"/>
                <a:cs typeface="Times New Roman" panose="02020603050405020304" pitchFamily="18" charset="0"/>
              </a:rPr>
              <a:t>vector_data</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has_mineral</a:t>
            </a:r>
            <a:r>
              <a:rPr lang="en-IN" sz="1400" kern="100" dirty="0">
                <a:effectLst/>
                <a:latin typeface="Inter" panose="020B0604020202020204" charset="0"/>
                <a:ea typeface="Inter" panose="020B0604020202020204" charset="0"/>
                <a:cs typeface="Times New Roman" panose="02020603050405020304" pitchFamily="18" charset="0"/>
              </a:rPr>
              <a:t>']  # 0 or 1 if </a:t>
            </a:r>
            <a:r>
              <a:rPr lang="en-IN" sz="1400" kern="100" dirty="0" err="1">
                <a:effectLst/>
                <a:latin typeface="Inter" panose="020B0604020202020204" charset="0"/>
                <a:ea typeface="Inter" panose="020B0604020202020204" charset="0"/>
                <a:cs typeface="Times New Roman" panose="02020603050405020304" pitchFamily="18" charset="0"/>
              </a:rPr>
              <a:t>labeled</a:t>
            </a:r>
            <a:r>
              <a:rPr lang="en-IN" sz="1400" kern="100" dirty="0">
                <a:effectLst/>
                <a:latin typeface="Inter" panose="020B0604020202020204" charset="0"/>
                <a:ea typeface="Inter" panose="020B0604020202020204" charset="0"/>
                <a:cs typeface="Times New Roman" panose="02020603050405020304" pitchFamily="18" charset="0"/>
              </a:rPr>
              <a:t>, or use unsupervised methods</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5: Train ML model</a:t>
            </a:r>
          </a:p>
          <a:p>
            <a:pPr>
              <a:lnSpc>
                <a:spcPct val="115000"/>
              </a:lnSpc>
              <a:spcAft>
                <a:spcPts val="800"/>
              </a:spcAft>
              <a:buNone/>
            </a:pPr>
            <a:r>
              <a:rPr lang="en-IN" sz="1400" kern="100" dirty="0" err="1">
                <a:effectLst/>
                <a:latin typeface="Inter" panose="020B0604020202020204" charset="0"/>
                <a:ea typeface="Inter" panose="020B0604020202020204" charset="0"/>
                <a:cs typeface="Times New Roman" panose="02020603050405020304" pitchFamily="18" charset="0"/>
              </a:rPr>
              <a:t>X_train</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X_test</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y_train</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y_test</a:t>
            </a:r>
            <a:r>
              <a:rPr lang="en-IN" sz="1400" kern="100" dirty="0">
                <a:effectLst/>
                <a:latin typeface="Inter" panose="020B0604020202020204" charset="0"/>
                <a:ea typeface="Inter" panose="020B0604020202020204" charset="0"/>
                <a:cs typeface="Times New Roman" panose="02020603050405020304" pitchFamily="18" charset="0"/>
              </a:rPr>
              <a:t> = </a:t>
            </a:r>
            <a:r>
              <a:rPr lang="en-IN" sz="1400" kern="100" dirty="0" err="1">
                <a:effectLst/>
                <a:latin typeface="Inter" panose="020B0604020202020204" charset="0"/>
                <a:ea typeface="Inter" panose="020B0604020202020204" charset="0"/>
                <a:cs typeface="Times New Roman" panose="02020603050405020304" pitchFamily="18" charset="0"/>
              </a:rPr>
              <a:t>train_test_split</a:t>
            </a:r>
            <a:r>
              <a:rPr lang="en-IN" sz="1400" kern="100" dirty="0">
                <a:effectLst/>
                <a:latin typeface="Inter" panose="020B0604020202020204" charset="0"/>
                <a:ea typeface="Inter" panose="020B0604020202020204" charset="0"/>
                <a:cs typeface="Times New Roman" panose="02020603050405020304" pitchFamily="18" charset="0"/>
              </a:rPr>
              <a:t>(features, labels, </a:t>
            </a:r>
            <a:r>
              <a:rPr lang="en-IN" sz="1400" kern="100" dirty="0" err="1">
                <a:effectLst/>
                <a:latin typeface="Inter" panose="020B0604020202020204" charset="0"/>
                <a:ea typeface="Inter" panose="020B0604020202020204" charset="0"/>
                <a:cs typeface="Times New Roman" panose="02020603050405020304" pitchFamily="18" charset="0"/>
              </a:rPr>
              <a:t>test_size</a:t>
            </a:r>
            <a:r>
              <a:rPr lang="en-IN" sz="1400" kern="100" dirty="0">
                <a:effectLst/>
                <a:latin typeface="Inter" panose="020B0604020202020204" charset="0"/>
                <a:ea typeface="Inter" panose="020B0604020202020204" charset="0"/>
                <a:cs typeface="Times New Roman" panose="02020603050405020304" pitchFamily="18" charset="0"/>
              </a:rPr>
              <a:t>=0.2)</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model = </a:t>
            </a:r>
            <a:r>
              <a:rPr lang="en-IN" sz="1400" kern="100" dirty="0" err="1">
                <a:effectLst/>
                <a:latin typeface="Inter" panose="020B0604020202020204" charset="0"/>
                <a:ea typeface="Inter" panose="020B0604020202020204" charset="0"/>
                <a:cs typeface="Times New Roman" panose="02020603050405020304" pitchFamily="18" charset="0"/>
              </a:rPr>
              <a:t>RandomForestClassifier</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n_estimators</a:t>
            </a:r>
            <a:r>
              <a:rPr lang="en-IN" sz="1400" kern="100" dirty="0">
                <a:effectLst/>
                <a:latin typeface="Inter" panose="020B0604020202020204" charset="0"/>
                <a:ea typeface="Inter" panose="020B0604020202020204" charset="0"/>
                <a:cs typeface="Times New Roman" panose="02020603050405020304" pitchFamily="18" charset="0"/>
              </a:rPr>
              <a:t>=100, </a:t>
            </a:r>
            <a:r>
              <a:rPr lang="en-IN" sz="1400" kern="100" dirty="0" err="1">
                <a:effectLst/>
                <a:latin typeface="Inter" panose="020B0604020202020204" charset="0"/>
                <a:ea typeface="Inter" panose="020B0604020202020204" charset="0"/>
                <a:cs typeface="Times New Roman" panose="02020603050405020304" pitchFamily="18" charset="0"/>
              </a:rPr>
              <a:t>random_state</a:t>
            </a:r>
            <a:r>
              <a:rPr lang="en-IN" sz="1400" kern="100" dirty="0">
                <a:effectLst/>
                <a:latin typeface="Inter" panose="020B0604020202020204" charset="0"/>
                <a:ea typeface="Inter" panose="020B0604020202020204" charset="0"/>
                <a:cs typeface="Times New Roman" panose="02020603050405020304" pitchFamily="18" charset="0"/>
              </a:rPr>
              <a:t>=42)</a:t>
            </a:r>
          </a:p>
          <a:p>
            <a:pPr>
              <a:lnSpc>
                <a:spcPct val="115000"/>
              </a:lnSpc>
              <a:spcAft>
                <a:spcPts val="800"/>
              </a:spcAft>
              <a:buNone/>
            </a:pPr>
            <a:r>
              <a:rPr lang="en-IN" sz="1400" kern="100" dirty="0" err="1">
                <a:effectLst/>
                <a:latin typeface="Inter" panose="020B0604020202020204" charset="0"/>
                <a:ea typeface="Inter" panose="020B0604020202020204" charset="0"/>
                <a:cs typeface="Times New Roman" panose="02020603050405020304" pitchFamily="18" charset="0"/>
              </a:rPr>
              <a:t>model.fit</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X_train</a:t>
            </a:r>
            <a:r>
              <a:rPr lang="en-IN" sz="1400" kern="100" dirty="0">
                <a:effectLst/>
                <a:latin typeface="Inter" panose="020B0604020202020204" charset="0"/>
                <a:ea typeface="Inter" panose="020B0604020202020204" charset="0"/>
                <a:cs typeface="Times New Roman" panose="02020603050405020304" pitchFamily="18" charset="0"/>
              </a:rPr>
              <a:t>, </a:t>
            </a:r>
            <a:r>
              <a:rPr lang="en-IN" sz="1400" kern="100" dirty="0" err="1">
                <a:effectLst/>
                <a:latin typeface="Inter" panose="020B0604020202020204" charset="0"/>
                <a:ea typeface="Inter" panose="020B0604020202020204" charset="0"/>
                <a:cs typeface="Times New Roman" panose="02020603050405020304" pitchFamily="18" charset="0"/>
              </a:rPr>
              <a:t>y_train</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6: Evaluate</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preds = </a:t>
            </a:r>
            <a:r>
              <a:rPr lang="en-IN" sz="1400" kern="100" dirty="0" err="1">
                <a:effectLst/>
                <a:latin typeface="Inter" panose="020B0604020202020204" charset="0"/>
                <a:ea typeface="Inter" panose="020B0604020202020204" charset="0"/>
                <a:cs typeface="Times New Roman" panose="02020603050405020304" pitchFamily="18" charset="0"/>
              </a:rPr>
              <a:t>model.predict</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X_test</a:t>
            </a:r>
            <a:r>
              <a:rPr lang="en-IN" sz="1400" kern="100" dirty="0">
                <a:effectLst/>
                <a:latin typeface="Inter" panose="020B0604020202020204" charset="0"/>
                <a:ea typeface="Inter" panose="020B0604020202020204" charset="0"/>
                <a:cs typeface="Times New Roman" panose="02020603050405020304" pitchFamily="18" charset="0"/>
              </a:rPr>
              <a:t>)</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print(</a:t>
            </a:r>
            <a:r>
              <a:rPr lang="en-IN" sz="1400" kern="100" dirty="0" err="1">
                <a:effectLst/>
                <a:latin typeface="Inter" panose="020B0604020202020204" charset="0"/>
                <a:ea typeface="Inter" panose="020B0604020202020204" charset="0"/>
                <a:cs typeface="Times New Roman" panose="02020603050405020304" pitchFamily="18" charset="0"/>
              </a:rPr>
              <a:t>classification_report</a:t>
            </a:r>
            <a:r>
              <a:rPr lang="en-IN" sz="1400" kern="100" dirty="0">
                <a:effectLst/>
                <a:latin typeface="Inter" panose="020B0604020202020204" charset="0"/>
                <a:ea typeface="Inter" panose="020B0604020202020204" charset="0"/>
                <a:cs typeface="Times New Roman" panose="02020603050405020304" pitchFamily="18" charset="0"/>
              </a:rPr>
              <a:t>(</a:t>
            </a:r>
            <a:r>
              <a:rPr lang="en-IN" sz="1400" kern="100" dirty="0" err="1">
                <a:effectLst/>
                <a:latin typeface="Inter" panose="020B0604020202020204" charset="0"/>
                <a:ea typeface="Inter" panose="020B0604020202020204" charset="0"/>
                <a:cs typeface="Times New Roman" panose="02020603050405020304" pitchFamily="18" charset="0"/>
              </a:rPr>
              <a:t>y_test</a:t>
            </a:r>
            <a:r>
              <a:rPr lang="en-IN" sz="1400" kern="100" dirty="0">
                <a:effectLst/>
                <a:latin typeface="Inter" panose="020B0604020202020204" charset="0"/>
                <a:ea typeface="Inter" panose="020B0604020202020204" charset="0"/>
                <a:cs typeface="Times New Roman" panose="02020603050405020304" pitchFamily="18" charset="0"/>
              </a:rPr>
              <a:t>, preds))</a:t>
            </a:r>
          </a:p>
          <a:p>
            <a:pPr>
              <a:lnSpc>
                <a:spcPct val="115000"/>
              </a:lnSpc>
              <a:spcAft>
                <a:spcPts val="800"/>
              </a:spcAft>
              <a:buNone/>
            </a:pPr>
            <a:r>
              <a:rPr lang="en-IN" sz="1400" kern="100" dirty="0">
                <a:effectLst/>
                <a:latin typeface="Inter" panose="020B0604020202020204" charset="0"/>
                <a:ea typeface="Inter" panose="020B0604020202020204" charset="0"/>
                <a:cs typeface="Times New Roman" panose="02020603050405020304" pitchFamily="18" charset="0"/>
              </a:rPr>
              <a:t> </a:t>
            </a:r>
          </a:p>
          <a:p>
            <a:pPr>
              <a:lnSpc>
                <a:spcPct val="115000"/>
              </a:lnSpc>
              <a:spcAft>
                <a:spcPts val="800"/>
              </a:spcAft>
              <a:buNone/>
            </a:pPr>
            <a:r>
              <a:rPr lang="en-IN" sz="1400" b="1" kern="100" dirty="0">
                <a:effectLst/>
                <a:latin typeface="Inter" panose="020B0604020202020204" charset="0"/>
                <a:ea typeface="Inter" panose="020B0604020202020204" charset="0"/>
                <a:cs typeface="Times New Roman" panose="02020603050405020304" pitchFamily="18" charset="0"/>
              </a:rPr>
              <a:t># Step 7: Save model for backend inference</a:t>
            </a:r>
          </a:p>
          <a:p>
            <a:pPr>
              <a:lnSpc>
                <a:spcPct val="115000"/>
              </a:lnSpc>
              <a:spcAft>
                <a:spcPts val="800"/>
              </a:spcAft>
            </a:pPr>
            <a:r>
              <a:rPr lang="en-IN" sz="1400" kern="100" dirty="0" err="1">
                <a:effectLst/>
                <a:latin typeface="Inter" panose="020B0604020202020204" charset="0"/>
                <a:ea typeface="Inter" panose="020B0604020202020204" charset="0"/>
                <a:cs typeface="Times New Roman" panose="02020603050405020304" pitchFamily="18" charset="0"/>
              </a:rPr>
              <a:t>joblib.dump</a:t>
            </a:r>
            <a:r>
              <a:rPr lang="en-IN" sz="1400" kern="100" dirty="0">
                <a:effectLst/>
                <a:latin typeface="Inter" panose="020B0604020202020204" charset="0"/>
                <a:ea typeface="Inter" panose="020B0604020202020204" charset="0"/>
                <a:cs typeface="Times New Roman" panose="02020603050405020304" pitchFamily="18" charset="0"/>
              </a:rPr>
              <a:t>(model, "</a:t>
            </a:r>
            <a:r>
              <a:rPr lang="en-IN" sz="1400" kern="100" dirty="0" err="1">
                <a:effectLst/>
                <a:latin typeface="Inter" panose="020B0604020202020204" charset="0"/>
                <a:ea typeface="Inter" panose="020B0604020202020204" charset="0"/>
                <a:cs typeface="Times New Roman" panose="02020603050405020304" pitchFamily="18" charset="0"/>
              </a:rPr>
              <a:t>mineral_targeting_model.pkl</a:t>
            </a:r>
            <a:r>
              <a:rPr lang="en-IN" sz="1400" kern="100" dirty="0">
                <a:effectLst/>
                <a:latin typeface="Inter" panose="020B0604020202020204" charset="0"/>
                <a:ea typeface="Inter" panose="020B0604020202020204" charset="0"/>
                <a:cs typeface="Times New Roman" panose="02020603050405020304" pitchFamily="18" charset="0"/>
              </a:rPr>
              <a:t>")</a:t>
            </a:r>
          </a:p>
        </p:txBody>
      </p:sp>
      <p:sp>
        <p:nvSpPr>
          <p:cNvPr id="2" name="Rectangle 1">
            <a:extLst>
              <a:ext uri="{FF2B5EF4-FFF2-40B4-BE49-F238E27FC236}">
                <a16:creationId xmlns:a16="http://schemas.microsoft.com/office/drawing/2014/main" id="{82D5AEF4-8886-884D-6C88-E72BE86C7F3B}"/>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25335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3167" y="450413"/>
            <a:ext cx="5698927" cy="519351"/>
          </a:xfrm>
          <a:prstGeom prst="rect">
            <a:avLst/>
          </a:prstGeom>
          <a:noFill/>
          <a:ln/>
        </p:spPr>
        <p:txBody>
          <a:bodyPr wrap="none" lIns="0" tIns="0" rIns="0" bIns="0" rtlCol="0" anchor="t"/>
          <a:lstStyle/>
          <a:p>
            <a:pPr marL="0" indent="0" algn="l">
              <a:lnSpc>
                <a:spcPts val="4000"/>
              </a:lnSpc>
              <a:buNone/>
            </a:pPr>
            <a:r>
              <a:rPr lang="en-US" sz="3200" dirty="0">
                <a:solidFill>
                  <a:srgbClr val="000000"/>
                </a:solidFill>
                <a:latin typeface="Bricolage Grotesque Semi Bold" pitchFamily="34" charset="0"/>
                <a:ea typeface="Bricolage Grotesque Semi Bold" pitchFamily="34" charset="-122"/>
                <a:cs typeface="Bricolage Grotesque Semi Bold" pitchFamily="34" charset="-120"/>
              </a:rPr>
              <a:t>🔧</a:t>
            </a:r>
            <a:r>
              <a:rPr lang="en-US" sz="3200" dirty="0">
                <a:solidFill>
                  <a:srgbClr val="2C2926"/>
                </a:solidFill>
                <a:latin typeface="Bricolage Grotesque Semi Bold" pitchFamily="34" charset="0"/>
                <a:ea typeface="Bricolage Grotesque Semi Bold" pitchFamily="34" charset="-122"/>
                <a:cs typeface="Bricolage Grotesque Semi Bold" pitchFamily="34" charset="-120"/>
              </a:rPr>
              <a:t> Backend AI Code (Python)</a:t>
            </a:r>
            <a:endParaRPr lang="en-US" sz="3200" dirty="0"/>
          </a:p>
        </p:txBody>
      </p:sp>
      <p:pic>
        <p:nvPicPr>
          <p:cNvPr id="3" name="Image 0" descr="preencoded.png"/>
          <p:cNvPicPr>
            <a:picLocks noChangeAspect="1"/>
          </p:cNvPicPr>
          <p:nvPr/>
        </p:nvPicPr>
        <p:blipFill>
          <a:blip r:embed="rId3"/>
          <a:stretch>
            <a:fillRect/>
          </a:stretch>
        </p:blipFill>
        <p:spPr>
          <a:xfrm>
            <a:off x="573167" y="1297305"/>
            <a:ext cx="3217426" cy="1988463"/>
          </a:xfrm>
          <a:prstGeom prst="rect">
            <a:avLst/>
          </a:prstGeom>
        </p:spPr>
      </p:pic>
      <p:sp>
        <p:nvSpPr>
          <p:cNvPr id="4" name="Text 1"/>
          <p:cNvSpPr/>
          <p:nvPr/>
        </p:nvSpPr>
        <p:spPr>
          <a:xfrm>
            <a:off x="573167" y="3490436"/>
            <a:ext cx="2318980"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1: Load vector data</a:t>
            </a:r>
            <a:endParaRPr lang="en-US" sz="1600" dirty="0"/>
          </a:p>
        </p:txBody>
      </p:sp>
      <p:sp>
        <p:nvSpPr>
          <p:cNvPr id="5" name="Text 2"/>
          <p:cNvSpPr/>
          <p:nvPr/>
        </p:nvSpPr>
        <p:spPr>
          <a:xfrm>
            <a:off x="573167" y="3844647"/>
            <a:ext cx="3217426" cy="786170"/>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Import geological vector data such as structures and lithology shapefiles using geopandas.</a:t>
            </a:r>
            <a:endParaRPr lang="en-US" sz="1250" dirty="0"/>
          </a:p>
        </p:txBody>
      </p:sp>
      <p:pic>
        <p:nvPicPr>
          <p:cNvPr id="6" name="Image 1" descr="preencoded.png"/>
          <p:cNvPicPr>
            <a:picLocks noChangeAspect="1"/>
          </p:cNvPicPr>
          <p:nvPr/>
        </p:nvPicPr>
        <p:blipFill>
          <a:blip r:embed="rId4"/>
          <a:stretch>
            <a:fillRect/>
          </a:stretch>
        </p:blipFill>
        <p:spPr>
          <a:xfrm>
            <a:off x="3995261" y="1297305"/>
            <a:ext cx="3217545" cy="1988582"/>
          </a:xfrm>
          <a:prstGeom prst="rect">
            <a:avLst/>
          </a:prstGeom>
        </p:spPr>
      </p:pic>
      <p:sp>
        <p:nvSpPr>
          <p:cNvPr id="7" name="Text 3"/>
          <p:cNvSpPr/>
          <p:nvPr/>
        </p:nvSpPr>
        <p:spPr>
          <a:xfrm>
            <a:off x="3995261" y="3490555"/>
            <a:ext cx="2335292"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2: Load raster data</a:t>
            </a:r>
            <a:endParaRPr lang="en-US" sz="1600" dirty="0"/>
          </a:p>
        </p:txBody>
      </p:sp>
      <p:sp>
        <p:nvSpPr>
          <p:cNvPr id="8" name="Text 4"/>
          <p:cNvSpPr/>
          <p:nvPr/>
        </p:nvSpPr>
        <p:spPr>
          <a:xfrm>
            <a:off x="3995261" y="3844766"/>
            <a:ext cx="3217545" cy="786170"/>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Read raster data like magnetic anomaly maps or remote sensing bands with rasterio.</a:t>
            </a:r>
            <a:endParaRPr lang="en-US" sz="1250" dirty="0"/>
          </a:p>
        </p:txBody>
      </p:sp>
      <p:pic>
        <p:nvPicPr>
          <p:cNvPr id="9" name="Image 2" descr="preencoded.png"/>
          <p:cNvPicPr>
            <a:picLocks noChangeAspect="1"/>
          </p:cNvPicPr>
          <p:nvPr/>
        </p:nvPicPr>
        <p:blipFill>
          <a:blip r:embed="rId5"/>
          <a:stretch>
            <a:fillRect/>
          </a:stretch>
        </p:blipFill>
        <p:spPr>
          <a:xfrm>
            <a:off x="7417475" y="1297305"/>
            <a:ext cx="3217545" cy="1988582"/>
          </a:xfrm>
          <a:prstGeom prst="rect">
            <a:avLst/>
          </a:prstGeom>
        </p:spPr>
      </p:pic>
      <p:sp>
        <p:nvSpPr>
          <p:cNvPr id="10" name="Text 5"/>
          <p:cNvSpPr/>
          <p:nvPr/>
        </p:nvSpPr>
        <p:spPr>
          <a:xfrm>
            <a:off x="7417475" y="3490555"/>
            <a:ext cx="3104674"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3: Merge vector and raster</a:t>
            </a:r>
            <a:endParaRPr lang="en-US" sz="1600" dirty="0"/>
          </a:p>
        </p:txBody>
      </p:sp>
      <p:sp>
        <p:nvSpPr>
          <p:cNvPr id="11" name="Text 6"/>
          <p:cNvSpPr/>
          <p:nvPr/>
        </p:nvSpPr>
        <p:spPr>
          <a:xfrm>
            <a:off x="7417475" y="3844766"/>
            <a:ext cx="3217545"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Combine vector features with raster pixel values at centroids to enrich dataset.</a:t>
            </a:r>
            <a:endParaRPr lang="en-US" sz="1250" dirty="0"/>
          </a:p>
        </p:txBody>
      </p:sp>
      <p:pic>
        <p:nvPicPr>
          <p:cNvPr id="12" name="Image 3" descr="preencoded.png"/>
          <p:cNvPicPr>
            <a:picLocks noChangeAspect="1"/>
          </p:cNvPicPr>
          <p:nvPr/>
        </p:nvPicPr>
        <p:blipFill>
          <a:blip r:embed="rId6"/>
          <a:stretch>
            <a:fillRect/>
          </a:stretch>
        </p:blipFill>
        <p:spPr>
          <a:xfrm>
            <a:off x="10839688" y="1297305"/>
            <a:ext cx="3217545" cy="1988582"/>
          </a:xfrm>
          <a:prstGeom prst="rect">
            <a:avLst/>
          </a:prstGeom>
        </p:spPr>
      </p:pic>
      <p:sp>
        <p:nvSpPr>
          <p:cNvPr id="13" name="Text 7"/>
          <p:cNvSpPr/>
          <p:nvPr/>
        </p:nvSpPr>
        <p:spPr>
          <a:xfrm>
            <a:off x="10839688" y="3490555"/>
            <a:ext cx="2709863"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4: Feature engineering</a:t>
            </a:r>
            <a:endParaRPr lang="en-US" sz="1600" dirty="0"/>
          </a:p>
        </p:txBody>
      </p:sp>
      <p:sp>
        <p:nvSpPr>
          <p:cNvPr id="14" name="Text 8"/>
          <p:cNvSpPr/>
          <p:nvPr/>
        </p:nvSpPr>
        <p:spPr>
          <a:xfrm>
            <a:off x="10839688" y="3844766"/>
            <a:ext cx="3217545"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Prepare features from geological codes and raster values for model input.</a:t>
            </a:r>
            <a:endParaRPr lang="en-US" sz="1250" dirty="0"/>
          </a:p>
        </p:txBody>
      </p:sp>
      <p:pic>
        <p:nvPicPr>
          <p:cNvPr id="15" name="Image 4" descr="preencoded.png"/>
          <p:cNvPicPr>
            <a:picLocks noChangeAspect="1"/>
          </p:cNvPicPr>
          <p:nvPr/>
        </p:nvPicPr>
        <p:blipFill>
          <a:blip r:embed="rId7"/>
          <a:stretch>
            <a:fillRect/>
          </a:stretch>
        </p:blipFill>
        <p:spPr>
          <a:xfrm>
            <a:off x="573167" y="4958477"/>
            <a:ext cx="3217426" cy="1988463"/>
          </a:xfrm>
          <a:prstGeom prst="rect">
            <a:avLst/>
          </a:prstGeom>
        </p:spPr>
      </p:pic>
      <p:sp>
        <p:nvSpPr>
          <p:cNvPr id="16" name="Text 9"/>
          <p:cNvSpPr/>
          <p:nvPr/>
        </p:nvSpPr>
        <p:spPr>
          <a:xfrm>
            <a:off x="573167" y="7151608"/>
            <a:ext cx="2224445"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5: Train ML model</a:t>
            </a:r>
            <a:endParaRPr lang="en-US" sz="1600" dirty="0"/>
          </a:p>
        </p:txBody>
      </p:sp>
      <p:sp>
        <p:nvSpPr>
          <p:cNvPr id="17" name="Text 10"/>
          <p:cNvSpPr/>
          <p:nvPr/>
        </p:nvSpPr>
        <p:spPr>
          <a:xfrm>
            <a:off x="573167" y="7505819"/>
            <a:ext cx="3217426"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Use a Random Forest classifier to train on labeled geological features.</a:t>
            </a:r>
            <a:endParaRPr lang="en-US" sz="1250" dirty="0"/>
          </a:p>
        </p:txBody>
      </p:sp>
      <p:pic>
        <p:nvPicPr>
          <p:cNvPr id="18" name="Image 5" descr="preencoded.png"/>
          <p:cNvPicPr>
            <a:picLocks noChangeAspect="1"/>
          </p:cNvPicPr>
          <p:nvPr/>
        </p:nvPicPr>
        <p:blipFill>
          <a:blip r:embed="rId8"/>
          <a:stretch>
            <a:fillRect/>
          </a:stretch>
        </p:blipFill>
        <p:spPr>
          <a:xfrm>
            <a:off x="3995261" y="4958477"/>
            <a:ext cx="3217545" cy="1988582"/>
          </a:xfrm>
          <a:prstGeom prst="rect">
            <a:avLst/>
          </a:prstGeom>
        </p:spPr>
      </p:pic>
      <p:sp>
        <p:nvSpPr>
          <p:cNvPr id="19" name="Text 11"/>
          <p:cNvSpPr/>
          <p:nvPr/>
        </p:nvSpPr>
        <p:spPr>
          <a:xfrm>
            <a:off x="3995261" y="7151727"/>
            <a:ext cx="2245876"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6: Evaluate model</a:t>
            </a:r>
            <a:endParaRPr lang="en-US" sz="1600" dirty="0"/>
          </a:p>
        </p:txBody>
      </p:sp>
      <p:sp>
        <p:nvSpPr>
          <p:cNvPr id="20" name="Text 12"/>
          <p:cNvSpPr/>
          <p:nvPr/>
        </p:nvSpPr>
        <p:spPr>
          <a:xfrm>
            <a:off x="3995261" y="7505938"/>
            <a:ext cx="3217545"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Assess prediction accuracy with classification reports on test data.</a:t>
            </a:r>
            <a:endParaRPr lang="en-US" sz="1250" dirty="0"/>
          </a:p>
        </p:txBody>
      </p:sp>
      <p:pic>
        <p:nvPicPr>
          <p:cNvPr id="21" name="Image 6" descr="preencoded.png"/>
          <p:cNvPicPr>
            <a:picLocks noChangeAspect="1"/>
          </p:cNvPicPr>
          <p:nvPr/>
        </p:nvPicPr>
        <p:blipFill>
          <a:blip r:embed="rId9"/>
          <a:stretch>
            <a:fillRect/>
          </a:stretch>
        </p:blipFill>
        <p:spPr>
          <a:xfrm>
            <a:off x="7417475" y="4958477"/>
            <a:ext cx="3217545" cy="1988582"/>
          </a:xfrm>
          <a:prstGeom prst="rect">
            <a:avLst/>
          </a:prstGeom>
        </p:spPr>
      </p:pic>
      <p:sp>
        <p:nvSpPr>
          <p:cNvPr id="22" name="Text 13"/>
          <p:cNvSpPr/>
          <p:nvPr/>
        </p:nvSpPr>
        <p:spPr>
          <a:xfrm>
            <a:off x="7417475" y="7151727"/>
            <a:ext cx="2047280" cy="255984"/>
          </a:xfrm>
          <a:prstGeom prst="rect">
            <a:avLst/>
          </a:prstGeom>
          <a:noFill/>
          <a:ln/>
        </p:spPr>
        <p:txBody>
          <a:bodyPr wrap="none" lIns="0" tIns="0" rIns="0" bIns="0" rtlCol="0" anchor="t"/>
          <a:lstStyle/>
          <a:p>
            <a:pPr marL="0" indent="0" algn="l">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Step 7: Save model</a:t>
            </a:r>
            <a:endParaRPr lang="en-US" sz="1600" dirty="0"/>
          </a:p>
        </p:txBody>
      </p:sp>
      <p:sp>
        <p:nvSpPr>
          <p:cNvPr id="23" name="Text 14"/>
          <p:cNvSpPr/>
          <p:nvPr/>
        </p:nvSpPr>
        <p:spPr>
          <a:xfrm>
            <a:off x="7417475" y="7505938"/>
            <a:ext cx="3217545" cy="524113"/>
          </a:xfrm>
          <a:prstGeom prst="rect">
            <a:avLst/>
          </a:prstGeom>
          <a:noFill/>
          <a:ln/>
        </p:spPr>
        <p:txBody>
          <a:bodyPr wrap="square" lIns="0" tIns="0" rIns="0" bIns="0" rtlCol="0" anchor="t"/>
          <a:lstStyle/>
          <a:p>
            <a:pPr marL="0" indent="0" algn="l">
              <a:lnSpc>
                <a:spcPts val="2050"/>
              </a:lnSpc>
              <a:buNone/>
            </a:pPr>
            <a:r>
              <a:rPr lang="en-US" sz="1250" dirty="0">
                <a:solidFill>
                  <a:srgbClr val="2C2926"/>
                </a:solidFill>
                <a:latin typeface="Inter" pitchFamily="34" charset="0"/>
                <a:ea typeface="Inter" pitchFamily="34" charset="-122"/>
                <a:cs typeface="Inter" pitchFamily="34" charset="-120"/>
              </a:rPr>
              <a:t>Export trained model for backend inference and deployment.</a:t>
            </a:r>
            <a:endParaRPr lang="en-US" sz="1250" dirty="0"/>
          </a:p>
        </p:txBody>
      </p:sp>
      <p:sp>
        <p:nvSpPr>
          <p:cNvPr id="24" name="Rectangle 23">
            <a:extLst>
              <a:ext uri="{FF2B5EF4-FFF2-40B4-BE49-F238E27FC236}">
                <a16:creationId xmlns:a16="http://schemas.microsoft.com/office/drawing/2014/main" id="{FABB0CE5-9062-BA5E-6073-4FBCBCE77996}"/>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Code Explanation </a:t>
            </a:r>
            <a:endParaRPr lang="en-US" sz="2200" dirty="0"/>
          </a:p>
        </p:txBody>
      </p:sp>
      <p:pic>
        <p:nvPicPr>
          <p:cNvPr id="3" name="Image 0" descr="preencoded.png"/>
          <p:cNvPicPr>
            <a:picLocks noChangeAspect="1"/>
          </p:cNvPicPr>
          <p:nvPr/>
        </p:nvPicPr>
        <p:blipFill>
          <a:blip r:embed="rId3"/>
          <a:stretch>
            <a:fillRect/>
          </a:stretch>
        </p:blipFill>
        <p:spPr>
          <a:xfrm>
            <a:off x="396835" y="892970"/>
            <a:ext cx="1889165" cy="1167549"/>
          </a:xfrm>
          <a:prstGeom prst="rect">
            <a:avLst/>
          </a:prstGeom>
        </p:spPr>
      </p:pic>
      <p:sp>
        <p:nvSpPr>
          <p:cNvPr id="4" name="Text 1"/>
          <p:cNvSpPr/>
          <p:nvPr/>
        </p:nvSpPr>
        <p:spPr>
          <a:xfrm>
            <a:off x="3232070" y="574769"/>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Data Integration</a:t>
            </a:r>
            <a:endParaRPr lang="en-US" sz="2500" b="1" dirty="0"/>
          </a:p>
        </p:txBody>
      </p:sp>
      <p:sp>
        <p:nvSpPr>
          <p:cNvPr id="5" name="Text 2"/>
          <p:cNvSpPr/>
          <p:nvPr/>
        </p:nvSpPr>
        <p:spPr>
          <a:xfrm>
            <a:off x="3232070" y="924670"/>
            <a:ext cx="10859810" cy="909145"/>
          </a:xfrm>
          <a:prstGeom prst="rect">
            <a:avLst/>
          </a:prstGeom>
          <a:noFill/>
          <a:ln/>
        </p:spPr>
        <p:txBody>
          <a:bodyPr wrap="square" lIns="0" tIns="0" rIns="0" bIns="0" rtlCol="0" anchor="t"/>
          <a:lstStyle/>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Load GIS shapefiles and raster data using </a:t>
            </a:r>
            <a:r>
              <a:rPr lang="en-US" sz="1200" dirty="0" err="1">
                <a:solidFill>
                  <a:srgbClr val="2C2926"/>
                </a:solidFill>
                <a:latin typeface="Inter" pitchFamily="34" charset="0"/>
                <a:ea typeface="Inter" pitchFamily="34" charset="-122"/>
                <a:cs typeface="Inter" pitchFamily="34" charset="-120"/>
              </a:rPr>
              <a:t>geopandas</a:t>
            </a:r>
            <a:r>
              <a:rPr lang="en-US" sz="1200" dirty="0">
                <a:solidFill>
                  <a:srgbClr val="2C2926"/>
                </a:solidFill>
                <a:latin typeface="Inter" pitchFamily="34" charset="0"/>
                <a:ea typeface="Inter" pitchFamily="34" charset="-122"/>
                <a:cs typeface="Inter" pitchFamily="34" charset="-120"/>
              </a:rPr>
              <a:t> and </a:t>
            </a:r>
            <a:r>
              <a:rPr lang="en-US" sz="1200" dirty="0" err="1">
                <a:solidFill>
                  <a:srgbClr val="2C2926"/>
                </a:solidFill>
                <a:latin typeface="Inter" pitchFamily="34" charset="0"/>
                <a:ea typeface="Inter" pitchFamily="34" charset="-122"/>
                <a:cs typeface="Inter" pitchFamily="34" charset="-120"/>
              </a:rPr>
              <a:t>rasterio</a:t>
            </a:r>
            <a:r>
              <a:rPr lang="en-US" sz="1200" dirty="0">
                <a:solidFill>
                  <a:srgbClr val="2C2926"/>
                </a:solidFill>
                <a:latin typeface="Inter" pitchFamily="34" charset="0"/>
                <a:ea typeface="Inter" pitchFamily="34" charset="-122"/>
                <a:cs typeface="Inter" pitchFamily="34" charset="-120"/>
              </a:rPr>
              <a:t> libraries.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This step ensures all geographic and remote sensing data are correctly formatted and aligned for analysis.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Data from multiple sources is combined to create a comprehensive dataset for exploration modeling. It establishes a solid foundation for subsequent processing stages</a:t>
            </a:r>
            <a:r>
              <a:rPr lang="en-US" sz="1000" dirty="0">
                <a:solidFill>
                  <a:srgbClr val="2C2926"/>
                </a:solidFill>
                <a:latin typeface="Inter" pitchFamily="34" charset="0"/>
                <a:ea typeface="Inter" pitchFamily="34" charset="-122"/>
                <a:cs typeface="Inter" pitchFamily="34" charset="-120"/>
              </a:rPr>
              <a:t>.</a:t>
            </a:r>
            <a:endParaRPr lang="en-US" sz="1000" dirty="0"/>
          </a:p>
        </p:txBody>
      </p:sp>
      <p:pic>
        <p:nvPicPr>
          <p:cNvPr id="6" name="Image 1" descr="preencoded.png"/>
          <p:cNvPicPr>
            <a:picLocks noChangeAspect="1"/>
          </p:cNvPicPr>
          <p:nvPr/>
        </p:nvPicPr>
        <p:blipFill>
          <a:blip r:embed="rId4"/>
          <a:stretch>
            <a:fillRect/>
          </a:stretch>
        </p:blipFill>
        <p:spPr>
          <a:xfrm>
            <a:off x="396836" y="2318624"/>
            <a:ext cx="1889166" cy="1167550"/>
          </a:xfrm>
          <a:prstGeom prst="rect">
            <a:avLst/>
          </a:prstGeom>
        </p:spPr>
      </p:pic>
      <p:sp>
        <p:nvSpPr>
          <p:cNvPr id="7" name="Text 3"/>
          <p:cNvSpPr/>
          <p:nvPr/>
        </p:nvSpPr>
        <p:spPr>
          <a:xfrm>
            <a:off x="3232070" y="2230197"/>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Feature Extraction</a:t>
            </a:r>
            <a:endParaRPr lang="en-US" sz="2500" b="1" dirty="0"/>
          </a:p>
        </p:txBody>
      </p:sp>
      <p:sp>
        <p:nvSpPr>
          <p:cNvPr id="8" name="Text 4"/>
          <p:cNvSpPr/>
          <p:nvPr/>
        </p:nvSpPr>
        <p:spPr>
          <a:xfrm>
            <a:off x="3232070" y="2524094"/>
            <a:ext cx="10859810" cy="1067512"/>
          </a:xfrm>
          <a:prstGeom prst="rect">
            <a:avLst/>
          </a:prstGeom>
          <a:noFill/>
          <a:ln/>
        </p:spPr>
        <p:txBody>
          <a:bodyPr wrap="square" lIns="0" tIns="0" rIns="0" bIns="0" rtlCol="0" anchor="t"/>
          <a:lstStyle/>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Extract key geological features such as magnetic anomalies and lithology codes from the integrated dataset.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These features represent important indicators of mineral presence and help differentiate target zones. Spatial referencing by location enables precise mapping of relevant data points. Feature extraction converts raw data into meaningful inputs for machine learning models</a:t>
            </a:r>
            <a:r>
              <a:rPr lang="en-US" dirty="0">
                <a:solidFill>
                  <a:srgbClr val="2C2926"/>
                </a:solidFill>
                <a:latin typeface="Inter" pitchFamily="34" charset="0"/>
                <a:ea typeface="Inter" pitchFamily="34" charset="-122"/>
                <a:cs typeface="Inter" pitchFamily="34" charset="-120"/>
              </a:rPr>
              <a:t>.</a:t>
            </a:r>
            <a:endParaRPr lang="en-US" dirty="0"/>
          </a:p>
        </p:txBody>
      </p:sp>
      <p:pic>
        <p:nvPicPr>
          <p:cNvPr id="9" name="Image 2" descr="preencoded.png"/>
          <p:cNvPicPr>
            <a:picLocks noChangeAspect="1"/>
          </p:cNvPicPr>
          <p:nvPr/>
        </p:nvPicPr>
        <p:blipFill>
          <a:blip r:embed="rId5"/>
          <a:stretch>
            <a:fillRect/>
          </a:stretch>
        </p:blipFill>
        <p:spPr>
          <a:xfrm>
            <a:off x="396776" y="3712988"/>
            <a:ext cx="1913992" cy="1182893"/>
          </a:xfrm>
          <a:prstGeom prst="rect">
            <a:avLst/>
          </a:prstGeom>
        </p:spPr>
      </p:pic>
      <p:sp>
        <p:nvSpPr>
          <p:cNvPr id="10" name="Text 5"/>
          <p:cNvSpPr/>
          <p:nvPr/>
        </p:nvSpPr>
        <p:spPr>
          <a:xfrm>
            <a:off x="3232070" y="3716811"/>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Model Training</a:t>
            </a:r>
          </a:p>
          <a:p>
            <a:pPr marL="0" indent="0" algn="l">
              <a:lnSpc>
                <a:spcPts val="1350"/>
              </a:lnSpc>
              <a:buNone/>
            </a:pPr>
            <a:endParaRPr lang="en-US" sz="2500" dirty="0">
              <a:solidFill>
                <a:srgbClr val="2C2926"/>
              </a:solidFill>
              <a:latin typeface="Bricolage Grotesque Semi Bold" pitchFamily="34" charset="0"/>
              <a:ea typeface="Bricolage Grotesque Semi Bold" pitchFamily="34" charset="-122"/>
            </a:endParaRPr>
          </a:p>
          <a:p>
            <a:pPr marL="0" indent="0" algn="l">
              <a:lnSpc>
                <a:spcPts val="1350"/>
              </a:lnSpc>
              <a:buNone/>
            </a:pPr>
            <a:endParaRPr lang="en-US" sz="2500" dirty="0">
              <a:solidFill>
                <a:srgbClr val="2C2926"/>
              </a:solidFill>
              <a:latin typeface="Bricolage Grotesque Semi Bold" pitchFamily="34" charset="0"/>
              <a:ea typeface="Bricolage Grotesque Semi Bold" pitchFamily="34" charset="-122"/>
            </a:endParaRPr>
          </a:p>
          <a:p>
            <a:pPr marL="0" indent="0" algn="l">
              <a:lnSpc>
                <a:spcPts val="1350"/>
              </a:lnSpc>
              <a:buNone/>
            </a:pPr>
            <a:endParaRPr lang="en-US" sz="2500" dirty="0"/>
          </a:p>
        </p:txBody>
      </p:sp>
      <p:sp>
        <p:nvSpPr>
          <p:cNvPr id="11" name="Text 6"/>
          <p:cNvSpPr/>
          <p:nvPr/>
        </p:nvSpPr>
        <p:spPr>
          <a:xfrm>
            <a:off x="3232070" y="4019181"/>
            <a:ext cx="10859810" cy="746072"/>
          </a:xfrm>
          <a:prstGeom prst="rect">
            <a:avLst/>
          </a:prstGeom>
          <a:noFill/>
          <a:ln/>
        </p:spPr>
        <p:txBody>
          <a:bodyPr wrap="square" lIns="0" tIns="0" rIns="0" bIns="0" rtlCol="0" anchor="t"/>
          <a:lstStyle/>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Train a Random Forest classifier using the extracted geological features and known labels.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buNone/>
            </a:pPr>
            <a:r>
              <a:rPr lang="en-US" sz="1200" dirty="0">
                <a:solidFill>
                  <a:srgbClr val="2C2926"/>
                </a:solidFill>
                <a:latin typeface="Inter" pitchFamily="34" charset="0"/>
                <a:ea typeface="Inter" pitchFamily="34" charset="-122"/>
                <a:cs typeface="Inter" pitchFamily="34" charset="-120"/>
              </a:rPr>
              <a:t>The model learns patterns associated with mineral zones to predict prospective areas accurately. Training involves fine-tuning hyperparameters to improve prediction performance. </a:t>
            </a:r>
          </a:p>
          <a:p>
            <a:pPr marL="0" indent="0" algn="l">
              <a:lnSpc>
                <a:spcPts val="1400"/>
              </a:lnSpc>
              <a:buNone/>
            </a:pPr>
            <a:endParaRPr lang="en-US" sz="1200" dirty="0">
              <a:solidFill>
                <a:srgbClr val="2C2926"/>
              </a:solidFill>
              <a:latin typeface="Inter" pitchFamily="34" charset="0"/>
              <a:ea typeface="Inter" pitchFamily="34" charset="-122"/>
              <a:cs typeface="Inter" pitchFamily="34" charset="-120"/>
            </a:endParaRPr>
          </a:p>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This step is critical for developing a reliable AI-based mineral prospecting tool</a:t>
            </a:r>
            <a:r>
              <a:rPr lang="en-US" sz="1600" dirty="0">
                <a:solidFill>
                  <a:srgbClr val="2C2926"/>
                </a:solidFill>
                <a:latin typeface="Inter" pitchFamily="34" charset="0"/>
                <a:ea typeface="Inter" pitchFamily="34" charset="-122"/>
                <a:cs typeface="Inter" pitchFamily="34" charset="-120"/>
              </a:rPr>
              <a:t>.</a:t>
            </a:r>
            <a:endParaRPr lang="en-US" sz="1600" dirty="0"/>
          </a:p>
        </p:txBody>
      </p:sp>
      <p:pic>
        <p:nvPicPr>
          <p:cNvPr id="12" name="Image 3" descr="preencoded.png"/>
          <p:cNvPicPr>
            <a:picLocks noChangeAspect="1"/>
          </p:cNvPicPr>
          <p:nvPr/>
        </p:nvPicPr>
        <p:blipFill>
          <a:blip r:embed="rId6"/>
          <a:stretch>
            <a:fillRect/>
          </a:stretch>
        </p:blipFill>
        <p:spPr>
          <a:xfrm>
            <a:off x="396775" y="5122695"/>
            <a:ext cx="1889165" cy="1167549"/>
          </a:xfrm>
          <a:prstGeom prst="rect">
            <a:avLst/>
          </a:prstGeom>
        </p:spPr>
      </p:pic>
      <p:sp>
        <p:nvSpPr>
          <p:cNvPr id="13" name="Text 7"/>
          <p:cNvSpPr/>
          <p:nvPr/>
        </p:nvSpPr>
        <p:spPr>
          <a:xfrm>
            <a:off x="3232070" y="5276402"/>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Evaluation</a:t>
            </a:r>
            <a:endParaRPr lang="en-US" sz="2500" b="1" dirty="0"/>
          </a:p>
        </p:txBody>
      </p:sp>
      <p:sp>
        <p:nvSpPr>
          <p:cNvPr id="14" name="Text 8"/>
          <p:cNvSpPr/>
          <p:nvPr/>
        </p:nvSpPr>
        <p:spPr>
          <a:xfrm>
            <a:off x="3232070" y="5581539"/>
            <a:ext cx="10859810" cy="362903"/>
          </a:xfrm>
          <a:prstGeom prst="rect">
            <a:avLst/>
          </a:prstGeom>
          <a:noFill/>
          <a:ln/>
        </p:spPr>
        <p:txBody>
          <a:bodyPr wrap="square" lIns="0" tIns="0" rIns="0" bIns="0" rtlCol="0" anchor="t"/>
          <a:lstStyle/>
          <a:p>
            <a:pPr marL="0" indent="0" algn="l">
              <a:buNone/>
            </a:pPr>
            <a:r>
              <a:rPr lang="en-US" sz="1200" dirty="0">
                <a:solidFill>
                  <a:srgbClr val="2C2926"/>
                </a:solidFill>
                <a:latin typeface="Inter" pitchFamily="34" charset="0"/>
                <a:ea typeface="Inter" pitchFamily="34" charset="-122"/>
                <a:cs typeface="Inter" pitchFamily="34" charset="-120"/>
              </a:rPr>
              <a:t>Validate the trained model’s accuracy and robustness using a held-out test dataset. Performance metrics such as precision, recall, and classification reports are analyzed. This ensures the model generalizes well to unseen data and confidently predicts mineral prospects. Evaluation identifies strengths and areas for improvement</a:t>
            </a:r>
            <a:r>
              <a:rPr lang="en-US" dirty="0">
                <a:solidFill>
                  <a:srgbClr val="2C2926"/>
                </a:solidFill>
                <a:latin typeface="Inter" pitchFamily="34" charset="0"/>
                <a:ea typeface="Inter" pitchFamily="34" charset="-122"/>
                <a:cs typeface="Inter" pitchFamily="34" charset="-120"/>
              </a:rPr>
              <a:t>.</a:t>
            </a:r>
            <a:endParaRPr lang="en-US" dirty="0"/>
          </a:p>
        </p:txBody>
      </p:sp>
      <p:pic>
        <p:nvPicPr>
          <p:cNvPr id="15" name="Image 4" descr="preencoded.png"/>
          <p:cNvPicPr>
            <a:picLocks noChangeAspect="1"/>
          </p:cNvPicPr>
          <p:nvPr/>
        </p:nvPicPr>
        <p:blipFill>
          <a:blip r:embed="rId7"/>
          <a:stretch>
            <a:fillRect/>
          </a:stretch>
        </p:blipFill>
        <p:spPr>
          <a:xfrm>
            <a:off x="396775" y="6517058"/>
            <a:ext cx="1913993" cy="1182893"/>
          </a:xfrm>
          <a:prstGeom prst="rect">
            <a:avLst/>
          </a:prstGeom>
        </p:spPr>
      </p:pic>
      <p:sp>
        <p:nvSpPr>
          <p:cNvPr id="16" name="Text 9"/>
          <p:cNvSpPr/>
          <p:nvPr/>
        </p:nvSpPr>
        <p:spPr>
          <a:xfrm>
            <a:off x="3232070" y="6545433"/>
            <a:ext cx="1417558" cy="177165"/>
          </a:xfrm>
          <a:prstGeom prst="rect">
            <a:avLst/>
          </a:prstGeom>
          <a:noFill/>
          <a:ln/>
        </p:spPr>
        <p:txBody>
          <a:bodyPr wrap="none" lIns="0" tIns="0" rIns="0" bIns="0" rtlCol="0" anchor="t"/>
          <a:lstStyle/>
          <a:p>
            <a:pPr marL="0" indent="0" algn="l">
              <a:lnSpc>
                <a:spcPts val="1350"/>
              </a:lnSpc>
              <a:buNone/>
            </a:pPr>
            <a:r>
              <a:rPr lang="en-US" sz="2500" b="1" dirty="0">
                <a:solidFill>
                  <a:srgbClr val="2C2926"/>
                </a:solidFill>
                <a:latin typeface="Bricolage Grotesque Semi Bold" pitchFamily="34" charset="0"/>
                <a:ea typeface="Bricolage Grotesque Semi Bold" pitchFamily="34" charset="-122"/>
                <a:cs typeface="Bricolage Grotesque Semi Bold" pitchFamily="34" charset="-120"/>
              </a:rPr>
              <a:t>Deployment</a:t>
            </a:r>
            <a:endParaRPr lang="en-US" sz="2500" b="1" dirty="0"/>
          </a:p>
        </p:txBody>
      </p:sp>
      <p:sp>
        <p:nvSpPr>
          <p:cNvPr id="17" name="Text 10"/>
          <p:cNvSpPr/>
          <p:nvPr/>
        </p:nvSpPr>
        <p:spPr>
          <a:xfrm>
            <a:off x="3232070" y="6914826"/>
            <a:ext cx="10859810" cy="362903"/>
          </a:xfrm>
          <a:prstGeom prst="rect">
            <a:avLst/>
          </a:prstGeom>
          <a:noFill/>
          <a:ln/>
        </p:spPr>
        <p:txBody>
          <a:bodyPr wrap="square" lIns="0" tIns="0" rIns="0" bIns="0" rtlCol="0" anchor="t"/>
          <a:lstStyle/>
          <a:p>
            <a:pPr marL="0" indent="0" algn="l">
              <a:lnSpc>
                <a:spcPts val="1400"/>
              </a:lnSpc>
              <a:buNone/>
            </a:pPr>
            <a:r>
              <a:rPr lang="en-US" sz="1200" dirty="0">
                <a:solidFill>
                  <a:srgbClr val="2C2926"/>
                </a:solidFill>
                <a:latin typeface="Inter" pitchFamily="34" charset="0"/>
                <a:ea typeface="Inter" pitchFamily="34" charset="-122"/>
                <a:cs typeface="Inter" pitchFamily="34" charset="-120"/>
              </a:rPr>
              <a:t>Save the trained model in a format suitable for backend server use and inference. Deployment enables the model to be integrated with GIS applications for real-time predictions. This step facilitates practical use of AI insights by geologists and exploration teams. It also allows for model updates as new data becomes available.</a:t>
            </a:r>
            <a:endParaRPr lang="en-US" sz="1200" dirty="0"/>
          </a:p>
        </p:txBody>
      </p:sp>
      <p:sp>
        <p:nvSpPr>
          <p:cNvPr id="18" name="Rectangle 17">
            <a:extLst>
              <a:ext uri="{FF2B5EF4-FFF2-40B4-BE49-F238E27FC236}">
                <a16:creationId xmlns:a16="http://schemas.microsoft.com/office/drawing/2014/main" id="{088DBA77-AC14-5713-B837-7D3AF3902914}"/>
              </a:ext>
            </a:extLst>
          </p:cNvPr>
          <p:cNvSpPr/>
          <p:nvPr/>
        </p:nvSpPr>
        <p:spPr>
          <a:xfrm>
            <a:off x="12885821" y="7760368"/>
            <a:ext cx="1624263" cy="36290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1705</Words>
  <Application>Microsoft Office PowerPoint</Application>
  <PresentationFormat>Custom</PresentationFormat>
  <Paragraphs>239</Paragraphs>
  <Slides>21</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Bricolage Grotesque Semi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Vaddi Naveen Kumar</cp:lastModifiedBy>
  <cp:revision>6</cp:revision>
  <dcterms:created xsi:type="dcterms:W3CDTF">2025-05-08T14:50:35Z</dcterms:created>
  <dcterms:modified xsi:type="dcterms:W3CDTF">2025-05-08T15:50:55Z</dcterms:modified>
</cp:coreProperties>
</file>